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23"/>
  </p:notesMasterIdLst>
  <p:sldIdLst>
    <p:sldId id="256" r:id="rId2"/>
    <p:sldId id="257" r:id="rId3"/>
    <p:sldId id="259" r:id="rId4"/>
    <p:sldId id="258" r:id="rId5"/>
    <p:sldId id="260" r:id="rId6"/>
    <p:sldId id="266" r:id="rId7"/>
    <p:sldId id="267" r:id="rId8"/>
    <p:sldId id="261" r:id="rId9"/>
    <p:sldId id="276" r:id="rId10"/>
    <p:sldId id="263" r:id="rId11"/>
    <p:sldId id="264" r:id="rId12"/>
    <p:sldId id="265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DFC77007-09D5-4AE9-8F3A-86790AEA3427}">
          <p14:sldIdLst>
            <p14:sldId id="256"/>
          </p14:sldIdLst>
        </p14:section>
        <p14:section name="Naamloze sectie" id="{5E2412B3-CBBE-40C9-BB70-657BA9FBAD01}">
          <p14:sldIdLst>
            <p14:sldId id="257"/>
            <p14:sldId id="259"/>
            <p14:sldId id="258"/>
            <p14:sldId id="260"/>
            <p14:sldId id="266"/>
            <p14:sldId id="267"/>
            <p14:sldId id="261"/>
            <p14:sldId id="276"/>
            <p14:sldId id="263"/>
            <p14:sldId id="264"/>
            <p14:sldId id="265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48" d="100"/>
          <a:sy n="48" d="100"/>
        </p:scale>
        <p:origin x="136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2E75EF-D8A2-4058-AF28-6194D7410DF6}" type="datetimeFigureOut">
              <a:rPr lang="nl-NL" smtClean="0"/>
              <a:t>16-4-2018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6F2C52-D3A4-41AC-8D83-3096046011B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7205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Ouder: gevoeliger voor scheurtjes en pijn</a:t>
            </a:r>
          </a:p>
          <a:p>
            <a:r>
              <a:rPr lang="nl-NL" dirty="0"/>
              <a:t>Middelomtrek/diabetes/hypertensie/</a:t>
            </a:r>
            <a:r>
              <a:rPr lang="nl-NL" dirty="0" err="1"/>
              <a:t>dyslipidemie</a:t>
            </a:r>
            <a:r>
              <a:rPr lang="nl-NL" dirty="0"/>
              <a:t> beïnvloed de microvascularisatie negatief (doorbloeding)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6F2C52-D3A4-41AC-8D83-3096046011B7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0282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8BD25-3442-4631-9AEE-969DF8EA0481}" type="datetimeFigureOut">
              <a:rPr lang="nl-NL" smtClean="0"/>
              <a:t>16-4-2018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8EF8-E3AE-40F6-A274-6D454E4515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7949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8BD25-3442-4631-9AEE-969DF8EA0481}" type="datetimeFigureOut">
              <a:rPr lang="nl-NL" smtClean="0"/>
              <a:t>16-4-2018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8EF8-E3AE-40F6-A274-6D454E4515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8834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8BD25-3442-4631-9AEE-969DF8EA0481}" type="datetimeFigureOut">
              <a:rPr lang="nl-NL" smtClean="0"/>
              <a:t>16-4-2018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8EF8-E3AE-40F6-A274-6D454E451591}" type="slidenum">
              <a:rPr lang="nl-NL" smtClean="0"/>
              <a:t>‹nr.›</a:t>
            </a:fld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6757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8BD25-3442-4631-9AEE-969DF8EA0481}" type="datetimeFigureOut">
              <a:rPr lang="nl-NL" smtClean="0"/>
              <a:t>16-4-2018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8EF8-E3AE-40F6-A274-6D454E4515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74742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8BD25-3442-4631-9AEE-969DF8EA0481}" type="datetimeFigureOut">
              <a:rPr lang="nl-NL" smtClean="0"/>
              <a:t>16-4-2018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8EF8-E3AE-40F6-A274-6D454E451591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811143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8BD25-3442-4631-9AEE-969DF8EA0481}" type="datetimeFigureOut">
              <a:rPr lang="nl-NL" smtClean="0"/>
              <a:t>16-4-2018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8EF8-E3AE-40F6-A274-6D454E4515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81810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8BD25-3442-4631-9AEE-969DF8EA0481}" type="datetimeFigureOut">
              <a:rPr lang="nl-NL" smtClean="0"/>
              <a:t>16-4-2018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8EF8-E3AE-40F6-A274-6D454E4515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9147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8BD25-3442-4631-9AEE-969DF8EA0481}" type="datetimeFigureOut">
              <a:rPr lang="nl-NL" smtClean="0"/>
              <a:t>16-4-2018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8EF8-E3AE-40F6-A274-6D454E4515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4155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8BD25-3442-4631-9AEE-969DF8EA0481}" type="datetimeFigureOut">
              <a:rPr lang="nl-NL" smtClean="0"/>
              <a:t>16-4-2018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8EF8-E3AE-40F6-A274-6D454E4515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729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8BD25-3442-4631-9AEE-969DF8EA0481}" type="datetimeFigureOut">
              <a:rPr lang="nl-NL" smtClean="0"/>
              <a:t>16-4-2018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8EF8-E3AE-40F6-A274-6D454E4515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7080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8BD25-3442-4631-9AEE-969DF8EA0481}" type="datetimeFigureOut">
              <a:rPr lang="nl-NL" smtClean="0"/>
              <a:t>16-4-2018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8EF8-E3AE-40F6-A274-6D454E4515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3063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8BD25-3442-4631-9AEE-969DF8EA0481}" type="datetimeFigureOut">
              <a:rPr lang="nl-NL" smtClean="0"/>
              <a:t>16-4-2018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8EF8-E3AE-40F6-A274-6D454E4515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2899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8BD25-3442-4631-9AEE-969DF8EA0481}" type="datetimeFigureOut">
              <a:rPr lang="nl-NL" smtClean="0"/>
              <a:t>16-4-2018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8EF8-E3AE-40F6-A274-6D454E4515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0099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8BD25-3442-4631-9AEE-969DF8EA0481}" type="datetimeFigureOut">
              <a:rPr lang="nl-NL" smtClean="0"/>
              <a:t>16-4-2018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8EF8-E3AE-40F6-A274-6D454E4515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5546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8BD25-3442-4631-9AEE-969DF8EA0481}" type="datetimeFigureOut">
              <a:rPr lang="nl-NL" smtClean="0"/>
              <a:t>16-4-2018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8EF8-E3AE-40F6-A274-6D454E4515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2384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8BD25-3442-4631-9AEE-969DF8EA0481}" type="datetimeFigureOut">
              <a:rPr lang="nl-NL" smtClean="0"/>
              <a:t>16-4-2018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8EF8-E3AE-40F6-A274-6D454E4515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8604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8BD25-3442-4631-9AEE-969DF8EA0481}" type="datetimeFigureOut">
              <a:rPr lang="nl-NL" smtClean="0"/>
              <a:t>16-4-2018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8C78EF8-E3AE-40F6-A274-6D454E4515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4837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ett7teNlrTY" TargetMode="External"/><Relationship Id="rId2" Type="http://schemas.openxmlformats.org/officeDocument/2006/relationships/hyperlink" Target="https://youtu.be/0kwEP9jLo4U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nUV1dAaoh58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58A781-CA29-4A34-AC69-C147FC7E2D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nl-NL" dirty="0" err="1"/>
              <a:t>Patellatendinopathie</a:t>
            </a:r>
            <a:br>
              <a:rPr lang="nl-NL" dirty="0"/>
            </a:br>
            <a:r>
              <a:rPr lang="nl-NL" dirty="0"/>
              <a:t>(Jumpers </a:t>
            </a:r>
            <a:r>
              <a:rPr lang="nl-NL" dirty="0" err="1"/>
              <a:t>knee</a:t>
            </a:r>
            <a:r>
              <a:rPr lang="nl-NL" dirty="0"/>
              <a:t>)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0FB7AC1-31BE-4946-B2AD-A35728E3B9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nl-NL" dirty="0"/>
              <a:t>Hoe groot is het effect van isometrische oefeningen op pijnvermindering bij </a:t>
            </a:r>
            <a:r>
              <a:rPr lang="nl-NL" dirty="0" err="1"/>
              <a:t>Patellatendinopathie</a:t>
            </a:r>
            <a:r>
              <a:rPr lang="nl-NL" dirty="0"/>
              <a:t> (PTP)</a:t>
            </a:r>
          </a:p>
        </p:txBody>
      </p:sp>
    </p:spTree>
    <p:extLst>
      <p:ext uri="{BB962C8B-B14F-4D97-AF65-F5344CB8AC3E}">
        <p14:creationId xmlns:p14="http://schemas.microsoft.com/office/powerpoint/2010/main" val="1212392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9FB804-63E4-448B-8A6E-C370772D6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Peesbelasting/training bij PTP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D9BBC7C-D2F5-42A0-8B02-61324E97A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i="1" dirty="0" err="1"/>
              <a:t>Horschig</a:t>
            </a:r>
            <a:r>
              <a:rPr lang="nl-NL" i="1" dirty="0"/>
              <a:t> e.a. (2018) geeft aan dat door een aanvaarbare trainingsbelasting de pezen sterker worden en hiermee de stijfheidsniveaus wordt verhoogt. </a:t>
            </a:r>
            <a:r>
              <a:rPr lang="nl-NL" dirty="0"/>
              <a:t>(vergelijkbaar met </a:t>
            </a:r>
            <a:r>
              <a:rPr lang="nl-NL" dirty="0" err="1"/>
              <a:t>dynaband</a:t>
            </a:r>
            <a:r>
              <a:rPr lang="nl-NL" dirty="0"/>
              <a:t>)</a:t>
            </a:r>
          </a:p>
          <a:p>
            <a:pPr marL="0" indent="0">
              <a:buNone/>
            </a:pPr>
            <a:endParaRPr lang="nl-NL" i="1" dirty="0"/>
          </a:p>
          <a:p>
            <a:pPr marL="0" indent="0">
              <a:buNone/>
            </a:pPr>
            <a:r>
              <a:rPr lang="nl-NL" i="1" dirty="0"/>
              <a:t>Volgens </a:t>
            </a:r>
            <a:r>
              <a:rPr lang="nl-NL" i="1" dirty="0" err="1"/>
              <a:t>Horschig</a:t>
            </a:r>
            <a:r>
              <a:rPr lang="nl-NL" i="1" dirty="0"/>
              <a:t> e.a. (2018) heeft recent onderzoek zelfs aangetoond dat het soort samentrekking (excentrisch of concentrisch) niet relevant is als het gaat om het stimuleren van genezingsproces bij peesklachten/</a:t>
            </a:r>
            <a:r>
              <a:rPr lang="nl-NL" i="1" dirty="0" err="1"/>
              <a:t>tendinopathieën</a:t>
            </a:r>
            <a:r>
              <a:rPr lang="nl-NL" i="1" dirty="0"/>
              <a:t>.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Uiteindelijk zorgt de lading op de pees ervoor dat het gewonde weefsel wordt gestimuleerd om terug te keren naar een normale toestand (</a:t>
            </a:r>
            <a:r>
              <a:rPr lang="nl-NL" dirty="0" err="1"/>
              <a:t>Kubo</a:t>
            </a:r>
            <a:r>
              <a:rPr lang="nl-NL" dirty="0"/>
              <a:t> e.a. 2001)</a:t>
            </a:r>
          </a:p>
          <a:p>
            <a:pPr marL="0" indent="0">
              <a:buNone/>
            </a:pPr>
            <a:endParaRPr lang="nl-NL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nl-NL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95977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5A848C-D69D-489C-A929-0C9D6615B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Isometrische oefeningen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EBC3950-A657-4452-850F-6D851DD26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239" y="1616744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Uit een studie van </a:t>
            </a:r>
            <a:r>
              <a:rPr lang="nl-NL" dirty="0" err="1"/>
              <a:t>Kubo</a:t>
            </a:r>
            <a:r>
              <a:rPr lang="nl-NL" dirty="0"/>
              <a:t> e.a. (2001) is de invloed van isometrische trainingsprotocollen lang (LC) vergeleken kort (SC) op </a:t>
            </a:r>
            <a:r>
              <a:rPr lang="nl-NL" b="1" dirty="0"/>
              <a:t>elasticiteit van </a:t>
            </a:r>
            <a:r>
              <a:rPr lang="nl-NL" b="1" dirty="0" err="1"/>
              <a:t>peestructuren</a:t>
            </a:r>
            <a:r>
              <a:rPr lang="nl-NL" b="1" dirty="0"/>
              <a:t>.</a:t>
            </a:r>
            <a:endParaRPr lang="nl-NL" dirty="0"/>
          </a:p>
          <a:p>
            <a:r>
              <a:rPr lang="nl-NL" dirty="0"/>
              <a:t>LC: 4 x 20 sec met 1 min. rust</a:t>
            </a:r>
          </a:p>
          <a:p>
            <a:r>
              <a:rPr lang="nl-NL" dirty="0"/>
              <a:t>SC: 3 x 50 korte contracties (2 sec rust) met 1 min. rust (sets).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48F652F7-AA19-41C1-96E7-DD194778084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03" y="4010526"/>
            <a:ext cx="5674061" cy="284747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AA82801F-8F4E-4163-9F2D-7782DEDBAEAD}"/>
              </a:ext>
            </a:extLst>
          </p:cNvPr>
          <p:cNvSpPr txBox="1"/>
          <p:nvPr/>
        </p:nvSpPr>
        <p:spPr>
          <a:xfrm>
            <a:off x="7299158" y="4539916"/>
            <a:ext cx="42351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Om deze reden zullen atleten met PTP waarschijnlijk beter reageren op isometrische oefeningen die ervoor zorgen dat het draagvermogen van de gezonde delen van de </a:t>
            </a:r>
            <a:r>
              <a:rPr lang="nl-NL" dirty="0" err="1"/>
              <a:t>patellapees</a:t>
            </a:r>
            <a:r>
              <a:rPr lang="nl-NL" dirty="0"/>
              <a:t> verbeterd (</a:t>
            </a:r>
            <a:r>
              <a:rPr lang="nl-NL" dirty="0" err="1"/>
              <a:t>Horschig</a:t>
            </a:r>
            <a:r>
              <a:rPr lang="nl-NL" dirty="0"/>
              <a:t> e.a. 2018).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32474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5B29D6-E594-4E36-9E25-073545B5A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Conclusie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61CFD0D-8D4F-4542-BD32-FC5FA5B9E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0795"/>
            <a:ext cx="10515600" cy="4351338"/>
          </a:xfrm>
        </p:spPr>
        <p:txBody>
          <a:bodyPr/>
          <a:lstStyle/>
          <a:p>
            <a:r>
              <a:rPr lang="nl-NL" dirty="0"/>
              <a:t>Pezen hebben een baseline mechanische sterkte, die afhangt van het trainingsniveau van de pees.</a:t>
            </a:r>
          </a:p>
          <a:p>
            <a:r>
              <a:rPr lang="nl-NL" dirty="0"/>
              <a:t>Pees kan zich mogelijk niet genoeg aanpassen bij:</a:t>
            </a:r>
          </a:p>
          <a:p>
            <a:pPr lvl="1"/>
            <a:r>
              <a:rPr lang="nl-NL" dirty="0"/>
              <a:t>Snelle toename trainingsbelasting, -frequentie of duur.</a:t>
            </a:r>
          </a:p>
          <a:p>
            <a:r>
              <a:rPr lang="nl-NL" dirty="0"/>
              <a:t>Aanhoudende kleine pees </a:t>
            </a:r>
            <a:r>
              <a:rPr lang="nl-NL" dirty="0" err="1"/>
              <a:t>fractuurtjes</a:t>
            </a:r>
            <a:r>
              <a:rPr lang="nl-NL" dirty="0"/>
              <a:t> leiden tot progressieve peesaanpassing (degeneratie).</a:t>
            </a:r>
          </a:p>
          <a:p>
            <a:r>
              <a:rPr lang="nl-NL" dirty="0"/>
              <a:t>Zie ijsbergtheorie: daarom isometrische oefeningen als excentrisch te zwaar en pijnlijk is.</a:t>
            </a:r>
          </a:p>
        </p:txBody>
      </p:sp>
      <p:pic>
        <p:nvPicPr>
          <p:cNvPr id="4" name="Afbeelding 3" descr="https://wol-prod-cdn.literatumonline.com/cms/attachment/a8becf44-5932-4f28-95e7-d175e50a322d/sms_746_f2.jpg">
            <a:extLst>
              <a:ext uri="{FF2B5EF4-FFF2-40B4-BE49-F238E27FC236}">
                <a16:creationId xmlns:a16="http://schemas.microsoft.com/office/drawing/2014/main" id="{D6EA310F-4483-4626-B998-C047751F9E0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468" y="4828674"/>
            <a:ext cx="4509669" cy="186588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1FAE8FA6-A4BB-422F-A8A5-9F6356CBB6E3}"/>
              </a:ext>
            </a:extLst>
          </p:cNvPr>
          <p:cNvSpPr txBox="1"/>
          <p:nvPr/>
        </p:nvSpPr>
        <p:spPr>
          <a:xfrm>
            <a:off x="5951620" y="5190468"/>
            <a:ext cx="42030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 err="1"/>
              <a:t>Afbleeding</a:t>
            </a:r>
            <a:r>
              <a:rPr lang="nl-NL" i="1" dirty="0"/>
              <a:t> 3. De </a:t>
            </a:r>
            <a:r>
              <a:rPr lang="nl-NL" i="1" dirty="0" err="1"/>
              <a:t>tendinopatische</a:t>
            </a:r>
            <a:r>
              <a:rPr lang="nl-NL" i="1" dirty="0"/>
              <a:t> ‘’ijsbergtheorie’’ volgens het onderzoek van Fredberg e.a. 2008)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32332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E1A4BC-9007-4554-9237-B29F21CA8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Behandeling bij PTP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91AEF90-10AA-4BB2-8971-ED2ED9E943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Vaak worden de quadriceps gerekt en zijn er goede resultaten met gedoseerde excentrische krachttraining van de quadriceps. </a:t>
            </a:r>
            <a:r>
              <a:rPr lang="nl-NL" i="1" dirty="0"/>
              <a:t>Excentrische krachttraining heeft een gunstig effect op het herstellen van de </a:t>
            </a:r>
            <a:r>
              <a:rPr lang="nl-NL" i="1" dirty="0" err="1"/>
              <a:t>patellapees</a:t>
            </a:r>
            <a:r>
              <a:rPr lang="nl-NL" i="1" dirty="0"/>
              <a:t> maar ook op het versterken ervan (Zwerver 2008).</a:t>
            </a:r>
          </a:p>
          <a:p>
            <a:pPr lvl="1"/>
            <a:r>
              <a:rPr lang="nl-NL" i="1" dirty="0"/>
              <a:t>Echter blijken excentrische oefeningen te zwaar en pijnlijk (</a:t>
            </a:r>
            <a:r>
              <a:rPr lang="nl-NL" i="1" dirty="0" err="1"/>
              <a:t>Woodley</a:t>
            </a:r>
            <a:r>
              <a:rPr lang="nl-NL" i="1" dirty="0"/>
              <a:t> e.a. 2007, Zwerver 2008)</a:t>
            </a:r>
          </a:p>
          <a:p>
            <a:pPr lvl="1"/>
            <a:endParaRPr lang="nl-NL" i="1" dirty="0"/>
          </a:p>
          <a:p>
            <a:r>
              <a:rPr lang="nl-NL" dirty="0"/>
              <a:t>Volgens Rio e.a. (2015) zijn excentrische oefeningen vaak te pijnlijk en kunnen </a:t>
            </a:r>
            <a:r>
              <a:rPr lang="nl-NL" b="1" dirty="0"/>
              <a:t>isometrische oefeningen</a:t>
            </a:r>
            <a:r>
              <a:rPr lang="nl-NL" dirty="0"/>
              <a:t> onmiddellijk de pijn verminderen bij PTP.</a:t>
            </a:r>
          </a:p>
        </p:txBody>
      </p:sp>
    </p:spTree>
    <p:extLst>
      <p:ext uri="{BB962C8B-B14F-4D97-AF65-F5344CB8AC3E}">
        <p14:creationId xmlns:p14="http://schemas.microsoft.com/office/powerpoint/2010/main" val="248399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04714A-EC5D-4403-BD44-ECBEFFBF2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Studie (RCT): van Ark e.a. (2016)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77932D9-39A5-4C29-AAB5-067EC35EB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1865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l-NL" b="1" dirty="0"/>
              <a:t>Methode</a:t>
            </a:r>
            <a:endParaRPr lang="nl-NL" dirty="0"/>
          </a:p>
          <a:p>
            <a:pPr lvl="0"/>
            <a:r>
              <a:rPr lang="nl-NL" u="sng" dirty="0"/>
              <a:t>Deelnemers:</a:t>
            </a:r>
            <a:r>
              <a:rPr lang="nl-NL" dirty="0"/>
              <a:t> 29 volleybal- en basketbalspelers (16-32 jaar) met </a:t>
            </a:r>
            <a:r>
              <a:rPr lang="nl-NL" dirty="0" err="1"/>
              <a:t>patellatendinopathie</a:t>
            </a:r>
            <a:r>
              <a:rPr lang="nl-NL" dirty="0"/>
              <a:t> die tenminste 3x per week speelden of trainden.</a:t>
            </a:r>
          </a:p>
          <a:p>
            <a:pPr lvl="0"/>
            <a:r>
              <a:rPr lang="nl-NL" u="sng" dirty="0"/>
              <a:t>Oefenprogramma:</a:t>
            </a:r>
            <a:r>
              <a:rPr lang="nl-NL" dirty="0"/>
              <a:t> 4 weken, 4x per week isometrische of isotone oefeningen. Deelnemers willekeurige gerandomiseerd d.m.v. computer software. Deelnemers blijven hun sportactiviteiten beoefenen.</a:t>
            </a:r>
          </a:p>
          <a:p>
            <a:pPr lvl="0"/>
            <a:r>
              <a:rPr lang="nl-NL" u="sng" dirty="0"/>
              <a:t>Interventies:</a:t>
            </a:r>
          </a:p>
          <a:p>
            <a:pPr lvl="1"/>
            <a:r>
              <a:rPr lang="nl-NL" b="1" dirty="0"/>
              <a:t>Isometrische oefening</a:t>
            </a:r>
            <a:r>
              <a:rPr lang="nl-NL" dirty="0"/>
              <a:t>: 5x 45 sec. isometrische quadriceps oefening op een </a:t>
            </a:r>
            <a:r>
              <a:rPr lang="nl-NL" dirty="0" err="1"/>
              <a:t>legpress</a:t>
            </a:r>
            <a:r>
              <a:rPr lang="nl-NL" dirty="0"/>
              <a:t> met 1 been op 80% van de 1RM met een hoek van 60° van de knie (</a:t>
            </a:r>
            <a:r>
              <a:rPr lang="nl-NL" dirty="0">
                <a:hlinkClick r:id="rId2" tooltip="Link delen"/>
              </a:rPr>
              <a:t>https://youtu.be/0kwEP9jLo4U</a:t>
            </a:r>
            <a:r>
              <a:rPr lang="nl-NL" dirty="0"/>
              <a:t>)</a:t>
            </a:r>
          </a:p>
          <a:p>
            <a:pPr lvl="1"/>
            <a:r>
              <a:rPr lang="nl-NL" b="1" dirty="0"/>
              <a:t>Isotone oefening</a:t>
            </a:r>
            <a:r>
              <a:rPr lang="nl-NL" dirty="0"/>
              <a:t>: 4x 8 herhalingen met 1 been op een </a:t>
            </a:r>
            <a:r>
              <a:rPr lang="nl-NL" dirty="0" err="1"/>
              <a:t>legpress</a:t>
            </a:r>
            <a:r>
              <a:rPr lang="nl-NL" dirty="0"/>
              <a:t> waar tussen elke set 15 seconden rust. Isotonische contracties bestonden uit een 3 sec concentrische fase onmiddellijk gevolgd door een 4 sec excentrische fase en werden uitgevoerd op 80% van de 8RM. (</a:t>
            </a:r>
            <a:r>
              <a:rPr lang="nl-NL" dirty="0">
                <a:hlinkClick r:id="rId3" tooltip="Link delen"/>
              </a:rPr>
              <a:t>https://youtu.be/ett7teNlrTY</a:t>
            </a:r>
            <a:r>
              <a:rPr lang="nl-NL" dirty="0"/>
              <a:t>) </a:t>
            </a:r>
          </a:p>
          <a:p>
            <a:pPr lvl="2"/>
            <a:r>
              <a:rPr lang="nl-NL" i="1" dirty="0"/>
              <a:t>Indien de oefeningen pijnvrij en herhalingen juist konden uitvoeren zonder compensatie (geen duidelijke criteria) werd het gewicht verhoogd met 2,5%</a:t>
            </a:r>
            <a:endParaRPr lang="nl-NL" dirty="0"/>
          </a:p>
          <a:p>
            <a:pPr lvl="0"/>
            <a:r>
              <a:rPr lang="nl-NL" u="sng" dirty="0"/>
              <a:t>Uitkomsten: </a:t>
            </a:r>
          </a:p>
          <a:p>
            <a:pPr lvl="1"/>
            <a:r>
              <a:rPr lang="nl-NL" dirty="0"/>
              <a:t>NRS (0-10). Een verschil van 2 punten op de NRS werd beschouwd als een minimaal klinisch belangrijk verschil.</a:t>
            </a:r>
          </a:p>
          <a:p>
            <a:pPr lvl="1"/>
            <a:r>
              <a:rPr lang="nl-NL" dirty="0"/>
              <a:t>VISA-P varieert van 0-100. Een verschil van 13 punten op de VISA-P werd beschouwd als een minimaal klinisch belangrijk verschil.</a:t>
            </a:r>
          </a:p>
          <a:p>
            <a:pPr marL="0" indent="0">
              <a:buNone/>
            </a:pPr>
            <a:r>
              <a:rPr lang="nl-NL" dirty="0"/>
              <a:t>van Ark M, Cook J,L., </a:t>
            </a:r>
            <a:r>
              <a:rPr lang="nl-NL" dirty="0" err="1"/>
              <a:t>Docking</a:t>
            </a:r>
            <a:r>
              <a:rPr lang="nl-NL" dirty="0"/>
              <a:t> S,I., Zwerver J, </a:t>
            </a:r>
            <a:r>
              <a:rPr lang="nl-NL" dirty="0" err="1"/>
              <a:t>Gaida</a:t>
            </a:r>
            <a:r>
              <a:rPr lang="nl-NL" dirty="0"/>
              <a:t> J,E., van den Akker-</a:t>
            </a:r>
            <a:r>
              <a:rPr lang="nl-NL" dirty="0" err="1"/>
              <a:t>Scheek</a:t>
            </a:r>
            <a:r>
              <a:rPr lang="nl-NL" dirty="0"/>
              <a:t> I, et al. Do isometric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isotonic</a:t>
            </a:r>
            <a:r>
              <a:rPr lang="nl-NL" dirty="0"/>
              <a:t> exercise programs </a:t>
            </a:r>
            <a:r>
              <a:rPr lang="nl-NL" dirty="0" err="1"/>
              <a:t>reduce</a:t>
            </a:r>
            <a:r>
              <a:rPr lang="nl-NL" dirty="0"/>
              <a:t> pain in </a:t>
            </a:r>
            <a:r>
              <a:rPr lang="nl-NL" dirty="0" err="1"/>
              <a:t>athletes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patellar</a:t>
            </a:r>
            <a:r>
              <a:rPr lang="nl-NL" dirty="0"/>
              <a:t> </a:t>
            </a:r>
            <a:r>
              <a:rPr lang="nl-NL" dirty="0" err="1"/>
              <a:t>tendinopathy</a:t>
            </a:r>
            <a:r>
              <a:rPr lang="nl-NL" dirty="0"/>
              <a:t> in-</a:t>
            </a:r>
            <a:r>
              <a:rPr lang="nl-NL" dirty="0" err="1"/>
              <a:t>season</a:t>
            </a:r>
            <a:r>
              <a:rPr lang="nl-NL" dirty="0"/>
              <a:t>? A </a:t>
            </a:r>
            <a:r>
              <a:rPr lang="nl-NL" dirty="0" err="1"/>
              <a:t>randomised</a:t>
            </a:r>
            <a:r>
              <a:rPr lang="nl-NL" dirty="0"/>
              <a:t> </a:t>
            </a:r>
            <a:r>
              <a:rPr lang="nl-NL" dirty="0" err="1"/>
              <a:t>clinical</a:t>
            </a:r>
            <a:r>
              <a:rPr lang="nl-NL" dirty="0"/>
              <a:t> trial. Journal of </a:t>
            </a:r>
            <a:r>
              <a:rPr lang="nl-NL" dirty="0" err="1"/>
              <a:t>Science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Medicine</a:t>
            </a:r>
            <a:r>
              <a:rPr lang="nl-NL" dirty="0"/>
              <a:t> in Sport 2016:1-5. 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62931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CF77E0-85E0-4EDE-A707-70355C613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Resultaten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404CF64-A577-4F5C-BE24-3DA6E521A6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120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13 deelnemers </a:t>
            </a:r>
            <a:r>
              <a:rPr lang="nl-NL" dirty="0" err="1"/>
              <a:t>werdern</a:t>
            </a:r>
            <a:r>
              <a:rPr lang="nl-NL" dirty="0"/>
              <a:t> gerandomiseerd naar de isometrische groep en 16 naar de isotone groep.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i="1" dirty="0"/>
          </a:p>
          <a:p>
            <a:pPr marL="0" indent="0">
              <a:buNone/>
            </a:pPr>
            <a:r>
              <a:rPr lang="nl-NL" i="1" dirty="0"/>
              <a:t>GRC = globale beoordeling van de schaal </a:t>
            </a:r>
            <a:r>
              <a:rPr lang="nl-NL" i="1"/>
              <a:t>van wijzigingen</a:t>
            </a:r>
            <a:endParaRPr lang="nl-NL" i="1" dirty="0"/>
          </a:p>
          <a:p>
            <a:pPr marL="0" indent="0">
              <a:buNone/>
            </a:pPr>
            <a:endParaRPr lang="nl-NL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6A1D74D7-F12E-45B3-9EA2-1001FC9192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550668"/>
              </p:ext>
            </p:extLst>
          </p:nvPr>
        </p:nvGraphicFramePr>
        <p:xfrm>
          <a:off x="838199" y="2672409"/>
          <a:ext cx="6605337" cy="28300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1455">
                  <a:extLst>
                    <a:ext uri="{9D8B030D-6E8A-4147-A177-3AD203B41FA5}">
                      <a16:colId xmlns:a16="http://schemas.microsoft.com/office/drawing/2014/main" val="4087044289"/>
                    </a:ext>
                  </a:extLst>
                </a:gridCol>
                <a:gridCol w="2201455">
                  <a:extLst>
                    <a:ext uri="{9D8B030D-6E8A-4147-A177-3AD203B41FA5}">
                      <a16:colId xmlns:a16="http://schemas.microsoft.com/office/drawing/2014/main" val="4198987884"/>
                    </a:ext>
                  </a:extLst>
                </a:gridCol>
                <a:gridCol w="2202427">
                  <a:extLst>
                    <a:ext uri="{9D8B030D-6E8A-4147-A177-3AD203B41FA5}">
                      <a16:colId xmlns:a16="http://schemas.microsoft.com/office/drawing/2014/main" val="17578605"/>
                    </a:ext>
                  </a:extLst>
                </a:gridCol>
              </a:tblGrid>
              <a:tr h="2830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Afmetingen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Isometrische groep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Isotone groep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5444911"/>
                  </a:ext>
                </a:extLst>
              </a:tr>
              <a:tr h="2830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NRS start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6,3 (5,3-7)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5,5 (4-6)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7766625"/>
                  </a:ext>
                </a:extLst>
              </a:tr>
              <a:tr h="2830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NRS na 4 weken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4 (2-5)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2 (1-3)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2017333"/>
                  </a:ext>
                </a:extLst>
              </a:tr>
              <a:tr h="2830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NRS verschil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2,3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9909704"/>
                  </a:ext>
                </a:extLst>
              </a:tr>
              <a:tr h="2830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VISA-P start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66,5 (59,5-75,8)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69,5 (55-75,8)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2959392"/>
                  </a:ext>
                </a:extLst>
              </a:tr>
              <a:tr h="2830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VISA-P na 4 weken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75 (72,5-87)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79 (67-86)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119671"/>
                  </a:ext>
                </a:extLst>
              </a:tr>
              <a:tr h="1132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Peespijn verandering in vergelijking met pre-interventie op GRC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-2,5 (5-3)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-2 (2-3)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74724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85588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A4B469-DED6-4E96-A35D-4D916C42C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Conclusie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715B2D5-48DA-4A61-BB90-E02A347A0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Pijn afname bij beide interventie groepen waardoor de functie verbeterd bij atleten met PTP in het seizoen.</a:t>
            </a:r>
          </a:p>
          <a:p>
            <a:pPr lvl="1"/>
            <a:r>
              <a:rPr lang="nl-NL" dirty="0"/>
              <a:t>Deze studie toont aan dat isometrische en isotone oefeningen de pijn kunnen verminderen bij atleten met </a:t>
            </a:r>
            <a:r>
              <a:rPr lang="nl-NL" dirty="0" err="1"/>
              <a:t>patella</a:t>
            </a:r>
            <a:r>
              <a:rPr lang="nl-NL" dirty="0"/>
              <a:t> </a:t>
            </a:r>
            <a:r>
              <a:rPr lang="nl-NL" dirty="0" err="1"/>
              <a:t>tendinopathie</a:t>
            </a:r>
            <a:r>
              <a:rPr lang="nl-NL" dirty="0"/>
              <a:t> in het seizoen.</a:t>
            </a:r>
          </a:p>
          <a:p>
            <a:pPr lvl="1"/>
            <a:r>
              <a:rPr lang="nl-NL" dirty="0"/>
              <a:t>De oefeningen zijn eenvoudig uit te voeren en hebben ook het voordeel ten opzichte van conventionele excentrieke training dat ze minder tijdrovend zijn voor de atleet.</a:t>
            </a:r>
          </a:p>
          <a:p>
            <a:pPr lvl="1"/>
            <a:r>
              <a:rPr lang="nl-NL" dirty="0"/>
              <a:t>De programma's moeten worden toegepast in een situatie waarin een atleet pijn heeft in het seizoen of in de eerste weken nadat een patiënt naar een sportarts / fysiotherapiekliniek met </a:t>
            </a:r>
            <a:r>
              <a:rPr lang="nl-NL" dirty="0" err="1"/>
              <a:t>patella</a:t>
            </a:r>
            <a:r>
              <a:rPr lang="nl-NL" dirty="0"/>
              <a:t> </a:t>
            </a:r>
            <a:r>
              <a:rPr lang="nl-NL" dirty="0" err="1"/>
              <a:t>tendinopathiesymptomen</a:t>
            </a:r>
            <a:r>
              <a:rPr lang="nl-NL" dirty="0"/>
              <a:t> is gekomen.</a:t>
            </a:r>
          </a:p>
          <a:p>
            <a:pPr lvl="1"/>
            <a:r>
              <a:rPr lang="nl-NL" dirty="0"/>
              <a:t>Pijnvermindering op de relatief korte termijn verhoogt mogelijk de therapietrouw van patiënten met een programma en vermindert de kans op overgang naar invasieve en duurdere behandelingen.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59944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5D06E7-AE46-475A-AC44-2237EE39D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971992" cy="1320800"/>
          </a:xfrm>
        </p:spPr>
        <p:txBody>
          <a:bodyPr/>
          <a:lstStyle/>
          <a:p>
            <a:r>
              <a:rPr lang="nl-NL" dirty="0"/>
              <a:t>Studie (cross over studie): Rio e.a. (2017)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CBBC4B3-8CDC-40A1-B1B5-2428EB97E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1916"/>
            <a:ext cx="10515600" cy="500095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nl-NL" b="1" dirty="0"/>
              <a:t>Methode</a:t>
            </a:r>
            <a:endParaRPr lang="nl-NL" dirty="0"/>
          </a:p>
          <a:p>
            <a:r>
              <a:rPr lang="nl-NL" dirty="0"/>
              <a:t>Deelnemers: 6 mannelijke volleyballers gemiddeld 26,9 jaar (range 18-40 jaar) met </a:t>
            </a:r>
            <a:r>
              <a:rPr lang="nl-NL" dirty="0" err="1"/>
              <a:t>patellatendinopathie</a:t>
            </a:r>
            <a:r>
              <a:rPr lang="nl-NL" dirty="0"/>
              <a:t>, waarvan 3 eenzijdig en 3 bilateraal. Alle atleten trainen 2x en 1x een wedstrijd per week.</a:t>
            </a:r>
          </a:p>
          <a:p>
            <a:r>
              <a:rPr lang="nl-NL" dirty="0"/>
              <a:t>Oefenprogramma: 4 weken </a:t>
            </a:r>
          </a:p>
          <a:p>
            <a:r>
              <a:rPr lang="nl-NL" dirty="0"/>
              <a:t>Interventies:</a:t>
            </a:r>
          </a:p>
          <a:p>
            <a:pPr lvl="1"/>
            <a:r>
              <a:rPr lang="nl-NL" dirty="0"/>
              <a:t>Isometrisch: isometrische quadriceps oefening met hak verhoging met 60° gebogen knie. 5x45 sec met 2 minuten rust.</a:t>
            </a:r>
          </a:p>
          <a:p>
            <a:pPr lvl="1"/>
            <a:r>
              <a:rPr lang="nl-NL" dirty="0"/>
              <a:t>Isotonisch: </a:t>
            </a:r>
            <a:r>
              <a:rPr lang="nl-NL" dirty="0" err="1"/>
              <a:t>legpress</a:t>
            </a:r>
            <a:r>
              <a:rPr lang="nl-NL" dirty="0"/>
              <a:t> met één been, 4 sec excentrisch en 3 seconden concentrisch met 2 minuten rust op 100% van de 8RM </a:t>
            </a:r>
          </a:p>
          <a:p>
            <a:r>
              <a:rPr lang="nl-NL" dirty="0"/>
              <a:t>Uitkomsten:</a:t>
            </a:r>
          </a:p>
          <a:p>
            <a:pPr lvl="1"/>
            <a:r>
              <a:rPr lang="nl-NL" dirty="0"/>
              <a:t>NRS (0-10)</a:t>
            </a:r>
          </a:p>
          <a:p>
            <a:pPr lvl="1"/>
            <a:r>
              <a:rPr lang="nl-NL" dirty="0"/>
              <a:t>Single-leg </a:t>
            </a:r>
            <a:r>
              <a:rPr lang="nl-NL" dirty="0" err="1"/>
              <a:t>decline</a:t>
            </a:r>
            <a:r>
              <a:rPr lang="nl-NL" dirty="0"/>
              <a:t> </a:t>
            </a:r>
            <a:r>
              <a:rPr lang="nl-NL" dirty="0" err="1"/>
              <a:t>squat</a:t>
            </a:r>
            <a:r>
              <a:rPr lang="nl-NL" dirty="0"/>
              <a:t> (SLDS 0-10).</a:t>
            </a:r>
          </a:p>
          <a:p>
            <a:pPr lvl="2"/>
            <a:r>
              <a:rPr lang="nl-NL" dirty="0"/>
              <a:t>Excentrische </a:t>
            </a:r>
            <a:r>
              <a:rPr lang="nl-NL" dirty="0" err="1"/>
              <a:t>squat</a:t>
            </a:r>
            <a:r>
              <a:rPr lang="nl-NL" dirty="0"/>
              <a:t> oefening op een schuin vlak. Met één been (aangedane) </a:t>
            </a:r>
            <a:r>
              <a:rPr lang="nl-NL" dirty="0" err="1"/>
              <a:t>squat</a:t>
            </a:r>
            <a:r>
              <a:rPr lang="nl-NL" dirty="0"/>
              <a:t> tot 60° en met 2 benen omhoog. (</a:t>
            </a:r>
            <a:r>
              <a:rPr lang="nl-NL" dirty="0">
                <a:hlinkClick r:id="rId2" tooltip="Link delen"/>
              </a:rPr>
              <a:t>https://youtu.be/nUV1dAaoh58</a:t>
            </a:r>
            <a:r>
              <a:rPr lang="nl-NL" dirty="0"/>
              <a:t>)</a:t>
            </a:r>
          </a:p>
          <a:p>
            <a:pPr marL="0" indent="0">
              <a:buNone/>
            </a:pPr>
            <a:r>
              <a:rPr lang="nl-NL" i="1" dirty="0"/>
              <a:t>Schuin vlak vergt meer spieractiviteit van de quadriceps dus ook </a:t>
            </a:r>
            <a:r>
              <a:rPr lang="nl-NL" i="1" dirty="0" err="1"/>
              <a:t>patellapees</a:t>
            </a:r>
            <a:r>
              <a:rPr lang="nl-NL" i="1" dirty="0"/>
              <a:t>.</a:t>
            </a:r>
          </a:p>
          <a:p>
            <a:pPr marL="0" indent="0">
              <a:buNone/>
            </a:pPr>
            <a:r>
              <a:rPr lang="nl-NL" dirty="0"/>
              <a:t>Rio E, van Ark M, </a:t>
            </a:r>
            <a:r>
              <a:rPr lang="nl-NL" dirty="0" err="1"/>
              <a:t>Docking</a:t>
            </a:r>
            <a:r>
              <a:rPr lang="nl-NL" dirty="0"/>
              <a:t> S, </a:t>
            </a:r>
            <a:r>
              <a:rPr lang="nl-NL" dirty="0" err="1"/>
              <a:t>Moseley</a:t>
            </a:r>
            <a:r>
              <a:rPr lang="nl-NL" dirty="0"/>
              <a:t> GL, </a:t>
            </a:r>
            <a:r>
              <a:rPr lang="nl-NL" dirty="0" err="1"/>
              <a:t>Kidgell</a:t>
            </a:r>
            <a:r>
              <a:rPr lang="nl-NL" dirty="0"/>
              <a:t> D, </a:t>
            </a:r>
            <a:r>
              <a:rPr lang="nl-NL" dirty="0" err="1"/>
              <a:t>Gaida</a:t>
            </a:r>
            <a:r>
              <a:rPr lang="nl-NL" dirty="0"/>
              <a:t> JE, et al. Isometric </a:t>
            </a:r>
            <a:r>
              <a:rPr lang="nl-NL" dirty="0" err="1"/>
              <a:t>Contractions</a:t>
            </a:r>
            <a:r>
              <a:rPr lang="nl-NL" dirty="0"/>
              <a:t> Are More </a:t>
            </a:r>
            <a:r>
              <a:rPr lang="nl-NL" dirty="0" err="1"/>
              <a:t>Analgesic</a:t>
            </a:r>
            <a:r>
              <a:rPr lang="nl-NL" dirty="0"/>
              <a:t> </a:t>
            </a:r>
            <a:r>
              <a:rPr lang="nl-NL" dirty="0" err="1"/>
              <a:t>Than</a:t>
            </a:r>
            <a:r>
              <a:rPr lang="nl-NL" dirty="0"/>
              <a:t> </a:t>
            </a:r>
            <a:r>
              <a:rPr lang="nl-NL" dirty="0" err="1"/>
              <a:t>Isotonic</a:t>
            </a:r>
            <a:r>
              <a:rPr lang="nl-NL" dirty="0"/>
              <a:t> </a:t>
            </a:r>
            <a:r>
              <a:rPr lang="nl-NL" dirty="0" err="1"/>
              <a:t>Contractions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Patellar</a:t>
            </a:r>
            <a:r>
              <a:rPr lang="nl-NL" dirty="0"/>
              <a:t> Tendon Pain: An In-</a:t>
            </a:r>
            <a:r>
              <a:rPr lang="nl-NL" dirty="0" err="1"/>
              <a:t>Season</a:t>
            </a:r>
            <a:r>
              <a:rPr lang="nl-NL" dirty="0"/>
              <a:t> </a:t>
            </a:r>
            <a:r>
              <a:rPr lang="nl-NL" dirty="0" err="1"/>
              <a:t>Randomized</a:t>
            </a:r>
            <a:r>
              <a:rPr lang="nl-NL" dirty="0"/>
              <a:t> </a:t>
            </a:r>
            <a:r>
              <a:rPr lang="nl-NL" dirty="0" err="1"/>
              <a:t>Clinical</a:t>
            </a:r>
            <a:r>
              <a:rPr lang="nl-NL" dirty="0"/>
              <a:t> Trial. </a:t>
            </a:r>
            <a:r>
              <a:rPr lang="nl-NL" dirty="0" err="1"/>
              <a:t>Clin</a:t>
            </a:r>
            <a:r>
              <a:rPr lang="nl-NL" dirty="0"/>
              <a:t> J Sport </a:t>
            </a:r>
            <a:r>
              <a:rPr lang="nl-NL" dirty="0" err="1"/>
              <a:t>Med</a:t>
            </a:r>
            <a:r>
              <a:rPr lang="nl-NL"/>
              <a:t> 2017 May.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389019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606568-937C-4494-AE1D-62CE434DF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Resultaten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09580DA-210C-4B30-9876-B7B0B7F6B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Isometrische oefening verminderde pijn op de NRS onmiddellijk van 7/10 naar 0,17/10 (6,83), de reductie werd na 45 min aangehouden.</a:t>
            </a:r>
          </a:p>
          <a:p>
            <a:r>
              <a:rPr lang="nl-NL" dirty="0"/>
              <a:t>Isotone oefening verminderde onmiddellijke pijn op de NRS van 6,33/10 naar 3,75/10 (2,58) maar niet de volledige 45 minuten. </a:t>
            </a:r>
          </a:p>
          <a:p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7D023649-E4E9-4216-9C91-651C1A28C93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776" y="3577389"/>
            <a:ext cx="3498182" cy="310615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9FE58DD7-AC45-4E7F-9B89-C96721C13676}"/>
              </a:ext>
            </a:extLst>
          </p:cNvPr>
          <p:cNvSpPr txBox="1"/>
          <p:nvPr/>
        </p:nvSpPr>
        <p:spPr>
          <a:xfrm>
            <a:off x="5486400" y="4523874"/>
            <a:ext cx="2855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Post 1: ??</a:t>
            </a:r>
          </a:p>
          <a:p>
            <a:r>
              <a:rPr lang="nl-NL" dirty="0"/>
              <a:t>Post 2: 45 min</a:t>
            </a:r>
          </a:p>
        </p:txBody>
      </p:sp>
    </p:spTree>
    <p:extLst>
      <p:ext uri="{BB962C8B-B14F-4D97-AF65-F5344CB8AC3E}">
        <p14:creationId xmlns:p14="http://schemas.microsoft.com/office/powerpoint/2010/main" val="40204163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53ACB9FC-8BAC-44E1-A970-DB9C23B3C8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5862" y="1126204"/>
            <a:ext cx="3864012" cy="2302795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067F41EB-4935-4E3C-9666-8046E5996F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8331" y="1126204"/>
            <a:ext cx="3717011" cy="2302795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8D7C6CD5-C8FA-4FD3-B992-27C134E7700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5457" y="3895887"/>
            <a:ext cx="3031406" cy="247065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72867DB7-AF71-4770-872A-433ACC3D384A}"/>
              </a:ext>
            </a:extLst>
          </p:cNvPr>
          <p:cNvSpPr txBox="1"/>
          <p:nvPr/>
        </p:nvSpPr>
        <p:spPr>
          <a:xfrm>
            <a:off x="5293914" y="941538"/>
            <a:ext cx="1093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SLDS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5441E4A2-D9C1-4CDE-BC69-43542B4A2D38}"/>
              </a:ext>
            </a:extLst>
          </p:cNvPr>
          <p:cNvSpPr txBox="1"/>
          <p:nvPr/>
        </p:nvSpPr>
        <p:spPr>
          <a:xfrm>
            <a:off x="7552707" y="4859977"/>
            <a:ext cx="2196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Post 1: ??</a:t>
            </a:r>
          </a:p>
          <a:p>
            <a:r>
              <a:rPr lang="nl-NL" dirty="0"/>
              <a:t>Post 2: 45 min</a:t>
            </a:r>
          </a:p>
        </p:txBody>
      </p:sp>
    </p:spTree>
    <p:extLst>
      <p:ext uri="{BB962C8B-B14F-4D97-AF65-F5344CB8AC3E}">
        <p14:creationId xmlns:p14="http://schemas.microsoft.com/office/powerpoint/2010/main" val="2228691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30A39-14C3-41AC-96A8-CB5A3C3F8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3874"/>
          </a:xfrm>
        </p:spPr>
        <p:txBody>
          <a:bodyPr/>
          <a:lstStyle/>
          <a:p>
            <a:r>
              <a:rPr lang="nl-NL" dirty="0"/>
              <a:t>Inhoudsopgaven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5F33861-61E7-4318-929D-21A7CE9C0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23475"/>
            <a:ext cx="8596668" cy="5534526"/>
          </a:xfrm>
        </p:spPr>
        <p:txBody>
          <a:bodyPr>
            <a:normAutofit fontScale="85000" lnSpcReduction="20000"/>
          </a:bodyPr>
          <a:lstStyle/>
          <a:p>
            <a:r>
              <a:rPr lang="nl-NL" dirty="0" err="1"/>
              <a:t>Epidemilogie</a:t>
            </a:r>
            <a:endParaRPr lang="nl-NL" dirty="0"/>
          </a:p>
          <a:p>
            <a:r>
              <a:rPr lang="nl-NL" dirty="0"/>
              <a:t>Risicofactoren</a:t>
            </a:r>
          </a:p>
          <a:p>
            <a:r>
              <a:rPr lang="nl-NL" dirty="0"/>
              <a:t>Symptomen / histologie</a:t>
            </a:r>
          </a:p>
          <a:p>
            <a:r>
              <a:rPr lang="nl-NL" dirty="0"/>
              <a:t>Diagnose PTP</a:t>
            </a:r>
          </a:p>
          <a:p>
            <a:pPr lvl="1"/>
            <a:r>
              <a:rPr lang="nl-NL" dirty="0"/>
              <a:t>VISA-P vragenlijst</a:t>
            </a:r>
          </a:p>
          <a:p>
            <a:r>
              <a:rPr lang="nl-NL" dirty="0"/>
              <a:t>Krachten op een </a:t>
            </a:r>
            <a:r>
              <a:rPr lang="nl-NL" dirty="0" err="1"/>
              <a:t>patellapees</a:t>
            </a:r>
            <a:endParaRPr lang="nl-NL" dirty="0"/>
          </a:p>
          <a:p>
            <a:r>
              <a:rPr lang="nl-NL" dirty="0"/>
              <a:t>Peesbelasting / training bij PTP</a:t>
            </a:r>
          </a:p>
          <a:p>
            <a:r>
              <a:rPr lang="nl-NL" dirty="0"/>
              <a:t>Isometrische oefeningen</a:t>
            </a:r>
          </a:p>
          <a:p>
            <a:r>
              <a:rPr lang="nl-NL" dirty="0"/>
              <a:t>Conclusie</a:t>
            </a:r>
          </a:p>
          <a:p>
            <a:r>
              <a:rPr lang="nl-NL" dirty="0"/>
              <a:t>Behandeling bij PTP</a:t>
            </a:r>
          </a:p>
          <a:p>
            <a:r>
              <a:rPr lang="nl-NL" dirty="0"/>
              <a:t>Studie (RCT): van Ark e.a. (2016)</a:t>
            </a:r>
          </a:p>
          <a:p>
            <a:pPr lvl="1"/>
            <a:r>
              <a:rPr lang="nl-NL" dirty="0"/>
              <a:t>Resultaten</a:t>
            </a:r>
          </a:p>
          <a:p>
            <a:pPr lvl="1"/>
            <a:r>
              <a:rPr lang="nl-NL" dirty="0"/>
              <a:t>Conclusie</a:t>
            </a:r>
          </a:p>
          <a:p>
            <a:r>
              <a:rPr lang="nl-NL" dirty="0"/>
              <a:t>Studie (cross over studie): Rio e.a. (2017)</a:t>
            </a:r>
          </a:p>
          <a:p>
            <a:pPr lvl="1"/>
            <a:r>
              <a:rPr lang="nl-NL" dirty="0"/>
              <a:t>Resultaten</a:t>
            </a:r>
          </a:p>
          <a:p>
            <a:pPr lvl="1"/>
            <a:r>
              <a:rPr lang="nl-NL" dirty="0" err="1"/>
              <a:t>conclsuie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0338196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3A041B-5BF1-40D3-8340-3FDE1EAF0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Conclusie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8BAB355-D958-43F2-8D96-4B9D3E6D6E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Isometrische quadriceps oefeningen geven direct pijnvermindering bij </a:t>
            </a:r>
            <a:r>
              <a:rPr lang="nl-NL" dirty="0" err="1"/>
              <a:t>patellatendinopathie</a:t>
            </a:r>
            <a:r>
              <a:rPr lang="nl-NL" dirty="0"/>
              <a:t> gedurende 45 minuten.</a:t>
            </a:r>
          </a:p>
          <a:p>
            <a:pPr lvl="0"/>
            <a:r>
              <a:rPr lang="nl-NL" dirty="0"/>
              <a:t>Isometrische quadriceps oefeningen verminderen direct de pijn op </a:t>
            </a:r>
            <a:r>
              <a:rPr lang="nl-NL" dirty="0" err="1"/>
              <a:t>patellatendinopathy</a:t>
            </a:r>
            <a:r>
              <a:rPr lang="nl-NL" dirty="0"/>
              <a:t> gedurende 45 minuten.</a:t>
            </a:r>
          </a:p>
          <a:p>
            <a:pPr lvl="0"/>
            <a:r>
              <a:rPr lang="nl-NL" dirty="0"/>
              <a:t>Isotone oefeningen resulteerde niet in aanhoudende pijnvermindering.</a:t>
            </a:r>
          </a:p>
          <a:p>
            <a:pPr lvl="0"/>
            <a:r>
              <a:rPr lang="nl-NL" dirty="0"/>
              <a:t>Isometrische oefeningen kunnen bruikbaar zijn in het competitie seizoen of ter voorbereiding op het trainen/oefenen i.v.m. excentrische oefeningen.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289321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A378AA-ED3B-4031-8B11-F32C4A1D5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Literatuur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5729170-F14E-4081-ACC2-DD20D2F41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21905"/>
            <a:ext cx="8596668" cy="5426766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/>
              <a:t>Bisseling</a:t>
            </a:r>
            <a:r>
              <a:rPr lang="en-US" dirty="0"/>
              <a:t> R,W. Biomechanical Determinants of the Jumper's Knee in </a:t>
            </a:r>
            <a:r>
              <a:rPr lang="en-US" dirty="0" err="1"/>
              <a:t>Volleyball&amp;nbsp</a:t>
            </a:r>
            <a:r>
              <a:rPr lang="en-US" dirty="0"/>
              <a:t>; University of Groningen 2008:1-97.</a:t>
            </a:r>
          </a:p>
          <a:p>
            <a:r>
              <a:rPr lang="nl-NL" dirty="0"/>
              <a:t>Fredberg U, </a:t>
            </a:r>
            <a:r>
              <a:rPr lang="nl-NL" dirty="0" err="1"/>
              <a:t>Stendgaard-Pedersen</a:t>
            </a:r>
            <a:r>
              <a:rPr lang="nl-NL" dirty="0"/>
              <a:t> K. </a:t>
            </a:r>
            <a:r>
              <a:rPr lang="nl-NL" dirty="0" err="1"/>
              <a:t>Chronic</a:t>
            </a:r>
            <a:r>
              <a:rPr lang="nl-NL" dirty="0"/>
              <a:t> </a:t>
            </a:r>
            <a:r>
              <a:rPr lang="nl-NL" dirty="0" err="1"/>
              <a:t>tendinopathy</a:t>
            </a:r>
            <a:r>
              <a:rPr lang="nl-NL" dirty="0"/>
              <a:t> tissue </a:t>
            </a:r>
            <a:r>
              <a:rPr lang="nl-NL" dirty="0" err="1"/>
              <a:t>pathology</a:t>
            </a:r>
            <a:r>
              <a:rPr lang="nl-NL" dirty="0"/>
              <a:t>, pain </a:t>
            </a:r>
            <a:r>
              <a:rPr lang="nl-NL" dirty="0" err="1"/>
              <a:t>mechanisms</a:t>
            </a:r>
            <a:r>
              <a:rPr lang="nl-NL" dirty="0"/>
              <a:t>,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etiology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a special focus on </a:t>
            </a:r>
            <a:r>
              <a:rPr lang="nl-NL" dirty="0" err="1"/>
              <a:t>inflammation</a:t>
            </a:r>
            <a:r>
              <a:rPr lang="nl-NL" dirty="0"/>
              <a:t>. </a:t>
            </a:r>
            <a:r>
              <a:rPr lang="nl-NL" dirty="0" err="1"/>
              <a:t>Scandinavian</a:t>
            </a:r>
            <a:r>
              <a:rPr lang="nl-NL" dirty="0"/>
              <a:t> Journal of </a:t>
            </a:r>
            <a:r>
              <a:rPr lang="nl-NL" dirty="0" err="1"/>
              <a:t>Medicine</a:t>
            </a:r>
            <a:r>
              <a:rPr lang="nl-NL" dirty="0"/>
              <a:t> &amp; </a:t>
            </a:r>
            <a:r>
              <a:rPr lang="nl-NL" dirty="0" err="1"/>
              <a:t>Science</a:t>
            </a:r>
            <a:r>
              <a:rPr lang="nl-NL" dirty="0"/>
              <a:t> in </a:t>
            </a:r>
            <a:r>
              <a:rPr lang="nl-NL" dirty="0" err="1"/>
              <a:t>Sports</a:t>
            </a:r>
            <a:r>
              <a:rPr lang="nl-NL" dirty="0"/>
              <a:t> 2008 18 februari. </a:t>
            </a:r>
          </a:p>
          <a:p>
            <a:r>
              <a:rPr lang="nl-NL" dirty="0" err="1"/>
              <a:t>Horschig</a:t>
            </a:r>
            <a:r>
              <a:rPr lang="nl-NL" dirty="0"/>
              <a:t> DA. Fixing </a:t>
            </a:r>
            <a:r>
              <a:rPr lang="nl-NL" dirty="0" err="1"/>
              <a:t>Patellar</a:t>
            </a:r>
            <a:r>
              <a:rPr lang="nl-NL" dirty="0"/>
              <a:t> &amp; Quad Tendon Pain. 2018 -01-04. </a:t>
            </a:r>
          </a:p>
          <a:p>
            <a:r>
              <a:rPr lang="nl-NL" dirty="0"/>
              <a:t>Khan KM, </a:t>
            </a:r>
            <a:r>
              <a:rPr lang="nl-NL" dirty="0" err="1"/>
              <a:t>Maffulli</a:t>
            </a:r>
            <a:r>
              <a:rPr lang="nl-NL" dirty="0"/>
              <a:t> N, Coleman BD, Cook JL, </a:t>
            </a:r>
            <a:r>
              <a:rPr lang="nl-NL" dirty="0" err="1"/>
              <a:t>Taunton</a:t>
            </a:r>
            <a:r>
              <a:rPr lang="nl-NL" dirty="0"/>
              <a:t> JE. </a:t>
            </a:r>
            <a:r>
              <a:rPr lang="nl-NL" dirty="0" err="1"/>
              <a:t>Patellar</a:t>
            </a:r>
            <a:r>
              <a:rPr lang="nl-NL" dirty="0"/>
              <a:t> </a:t>
            </a:r>
            <a:r>
              <a:rPr lang="nl-NL" dirty="0" err="1"/>
              <a:t>tendinopathy</a:t>
            </a:r>
            <a:r>
              <a:rPr lang="nl-NL" dirty="0"/>
              <a:t>: </a:t>
            </a:r>
            <a:r>
              <a:rPr lang="nl-NL" dirty="0" err="1"/>
              <a:t>some</a:t>
            </a:r>
            <a:r>
              <a:rPr lang="nl-NL" dirty="0"/>
              <a:t> </a:t>
            </a:r>
            <a:r>
              <a:rPr lang="nl-NL" dirty="0" err="1"/>
              <a:t>aspects</a:t>
            </a:r>
            <a:r>
              <a:rPr lang="nl-NL" dirty="0"/>
              <a:t> of basic </a:t>
            </a:r>
            <a:r>
              <a:rPr lang="nl-NL" dirty="0" err="1"/>
              <a:t>science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clinical</a:t>
            </a:r>
            <a:r>
              <a:rPr lang="nl-NL" dirty="0"/>
              <a:t> management. British </a:t>
            </a:r>
            <a:r>
              <a:rPr lang="nl-NL" dirty="0" err="1"/>
              <a:t>journal</a:t>
            </a:r>
            <a:r>
              <a:rPr lang="nl-NL" dirty="0"/>
              <a:t> of </a:t>
            </a:r>
            <a:r>
              <a:rPr lang="nl-NL" dirty="0" err="1"/>
              <a:t>sports</a:t>
            </a:r>
            <a:r>
              <a:rPr lang="nl-NL" dirty="0"/>
              <a:t> </a:t>
            </a:r>
            <a:r>
              <a:rPr lang="nl-NL" dirty="0" err="1"/>
              <a:t>medicine</a:t>
            </a:r>
            <a:r>
              <a:rPr lang="nl-NL" dirty="0"/>
              <a:t> 1998 Dec. </a:t>
            </a:r>
          </a:p>
          <a:p>
            <a:r>
              <a:rPr lang="en-US" dirty="0"/>
              <a:t>Kubo K, </a:t>
            </a:r>
            <a:r>
              <a:rPr lang="en-US" dirty="0" err="1"/>
              <a:t>Kanehisa</a:t>
            </a:r>
            <a:r>
              <a:rPr lang="en-US" dirty="0"/>
              <a:t> H, </a:t>
            </a:r>
            <a:r>
              <a:rPr lang="en-US" dirty="0" err="1"/>
              <a:t>Fukunaga</a:t>
            </a:r>
            <a:r>
              <a:rPr lang="en-US" dirty="0"/>
              <a:t> T. Is passive stiffness in human muscles related to the elasticity of tendon structures? </a:t>
            </a:r>
            <a:r>
              <a:rPr lang="en-US" dirty="0" err="1"/>
              <a:t>Eur</a:t>
            </a:r>
            <a:r>
              <a:rPr lang="en-US" dirty="0"/>
              <a:t> J </a:t>
            </a:r>
            <a:r>
              <a:rPr lang="en-US" dirty="0" err="1"/>
              <a:t>Appl</a:t>
            </a:r>
            <a:r>
              <a:rPr lang="en-US" dirty="0"/>
              <a:t> </a:t>
            </a:r>
            <a:r>
              <a:rPr lang="en-US" dirty="0" err="1"/>
              <a:t>Physiol</a:t>
            </a:r>
            <a:r>
              <a:rPr lang="en-US" dirty="0"/>
              <a:t> 2001 Aug.</a:t>
            </a:r>
          </a:p>
          <a:p>
            <a:r>
              <a:rPr lang="en-US" dirty="0" err="1"/>
              <a:t>Murtaugh</a:t>
            </a:r>
            <a:r>
              <a:rPr lang="en-US" dirty="0"/>
              <a:t> B, M. </a:t>
            </a:r>
            <a:r>
              <a:rPr lang="en-US" dirty="0" err="1"/>
              <a:t>Ihm</a:t>
            </a:r>
            <a:r>
              <a:rPr lang="en-US" dirty="0"/>
              <a:t> J. Eccentric Training for the Treatment of Tendinopathies. Current Sports Medicine Reports 2013 May/June. </a:t>
            </a:r>
          </a:p>
          <a:p>
            <a:r>
              <a:rPr lang="nl-NL" dirty="0"/>
              <a:t>Rio E, </a:t>
            </a:r>
            <a:r>
              <a:rPr lang="nl-NL" dirty="0" err="1"/>
              <a:t>Kidgell</a:t>
            </a:r>
            <a:r>
              <a:rPr lang="nl-NL" dirty="0"/>
              <a:t> D, </a:t>
            </a:r>
            <a:r>
              <a:rPr lang="nl-NL" dirty="0" err="1"/>
              <a:t>Purdam</a:t>
            </a:r>
            <a:r>
              <a:rPr lang="nl-NL" dirty="0"/>
              <a:t> C, </a:t>
            </a:r>
            <a:r>
              <a:rPr lang="nl-NL" dirty="0" err="1"/>
              <a:t>Gaida</a:t>
            </a:r>
            <a:r>
              <a:rPr lang="nl-NL" dirty="0"/>
              <a:t> J, </a:t>
            </a:r>
            <a:r>
              <a:rPr lang="nl-NL" dirty="0" err="1"/>
              <a:t>Moseley</a:t>
            </a:r>
            <a:r>
              <a:rPr lang="nl-NL" dirty="0"/>
              <a:t> G,L., </a:t>
            </a:r>
            <a:r>
              <a:rPr lang="nl-NL" dirty="0" err="1"/>
              <a:t>Pearce</a:t>
            </a:r>
            <a:r>
              <a:rPr lang="nl-NL" dirty="0"/>
              <a:t> A,J., et al. Isometric exercise </a:t>
            </a:r>
            <a:r>
              <a:rPr lang="nl-NL" dirty="0" err="1"/>
              <a:t>induces</a:t>
            </a:r>
            <a:r>
              <a:rPr lang="nl-NL" dirty="0"/>
              <a:t> </a:t>
            </a:r>
            <a:r>
              <a:rPr lang="nl-NL" dirty="0" err="1"/>
              <a:t>analgesia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reduces</a:t>
            </a:r>
            <a:r>
              <a:rPr lang="nl-NL" dirty="0"/>
              <a:t> </a:t>
            </a:r>
            <a:r>
              <a:rPr lang="nl-NL" dirty="0" err="1"/>
              <a:t>inhibition</a:t>
            </a:r>
            <a:r>
              <a:rPr lang="nl-NL" dirty="0"/>
              <a:t> in </a:t>
            </a:r>
            <a:r>
              <a:rPr lang="nl-NL" dirty="0" err="1"/>
              <a:t>patellar</a:t>
            </a:r>
            <a:r>
              <a:rPr lang="nl-NL" dirty="0"/>
              <a:t> </a:t>
            </a:r>
            <a:r>
              <a:rPr lang="nl-NL" dirty="0" err="1"/>
              <a:t>tendinopathy</a:t>
            </a:r>
            <a:r>
              <a:rPr lang="nl-NL" dirty="0"/>
              <a:t>. British Journal of </a:t>
            </a:r>
            <a:r>
              <a:rPr lang="nl-NL" dirty="0" err="1"/>
              <a:t>Sports</a:t>
            </a:r>
            <a:r>
              <a:rPr lang="nl-NL" dirty="0"/>
              <a:t> </a:t>
            </a:r>
            <a:r>
              <a:rPr lang="nl-NL" dirty="0" err="1"/>
              <a:t>Medicine</a:t>
            </a:r>
            <a:r>
              <a:rPr lang="nl-NL" dirty="0"/>
              <a:t> 2015 Oct:1-9. </a:t>
            </a:r>
          </a:p>
          <a:p>
            <a:r>
              <a:rPr lang="en-US" dirty="0"/>
              <a:t>Rio E, </a:t>
            </a:r>
            <a:r>
              <a:rPr lang="en-US" dirty="0" err="1"/>
              <a:t>Kidgell</a:t>
            </a:r>
            <a:r>
              <a:rPr lang="en-US" dirty="0"/>
              <a:t> D, van Ark M, </a:t>
            </a:r>
            <a:r>
              <a:rPr lang="en-US" dirty="0" err="1"/>
              <a:t>Zwerver</a:t>
            </a:r>
            <a:r>
              <a:rPr lang="en-US" dirty="0"/>
              <a:t> H, </a:t>
            </a:r>
            <a:r>
              <a:rPr lang="en-US" dirty="0" err="1"/>
              <a:t>Sheek</a:t>
            </a:r>
            <a:r>
              <a:rPr lang="en-US" dirty="0"/>
              <a:t> I, Moseley G,L., et al. Tendon </a:t>
            </a:r>
            <a:r>
              <a:rPr lang="en-US" dirty="0" err="1"/>
              <a:t>neuroplastic</a:t>
            </a:r>
            <a:r>
              <a:rPr lang="en-US" dirty="0"/>
              <a:t> training reduces tendon pain and muscle inhibition in-season: Changing the way we think about exercise. Journal of Science and Medicine in Sport 2015 -12-01. </a:t>
            </a:r>
          </a:p>
          <a:p>
            <a:r>
              <a:rPr lang="nl-NL" dirty="0"/>
              <a:t>Rio E, van Ark M, </a:t>
            </a:r>
            <a:r>
              <a:rPr lang="nl-NL" dirty="0" err="1"/>
              <a:t>Docking</a:t>
            </a:r>
            <a:r>
              <a:rPr lang="nl-NL" dirty="0"/>
              <a:t> S, </a:t>
            </a:r>
            <a:r>
              <a:rPr lang="nl-NL" dirty="0" err="1"/>
              <a:t>Moseley</a:t>
            </a:r>
            <a:r>
              <a:rPr lang="nl-NL" dirty="0"/>
              <a:t> GL, </a:t>
            </a:r>
            <a:r>
              <a:rPr lang="nl-NL" dirty="0" err="1"/>
              <a:t>Kidgell</a:t>
            </a:r>
            <a:r>
              <a:rPr lang="nl-NL" dirty="0"/>
              <a:t> D, </a:t>
            </a:r>
            <a:r>
              <a:rPr lang="nl-NL" dirty="0" err="1"/>
              <a:t>Gaida</a:t>
            </a:r>
            <a:r>
              <a:rPr lang="nl-NL" dirty="0"/>
              <a:t> JE, et al. Isometric </a:t>
            </a:r>
            <a:r>
              <a:rPr lang="nl-NL" dirty="0" err="1"/>
              <a:t>Contractions</a:t>
            </a:r>
            <a:r>
              <a:rPr lang="nl-NL" dirty="0"/>
              <a:t> Are More </a:t>
            </a:r>
            <a:r>
              <a:rPr lang="nl-NL" dirty="0" err="1"/>
              <a:t>Analgesic</a:t>
            </a:r>
            <a:r>
              <a:rPr lang="nl-NL" dirty="0"/>
              <a:t> </a:t>
            </a:r>
            <a:r>
              <a:rPr lang="nl-NL" dirty="0" err="1"/>
              <a:t>Than</a:t>
            </a:r>
            <a:r>
              <a:rPr lang="nl-NL" dirty="0"/>
              <a:t> </a:t>
            </a:r>
            <a:r>
              <a:rPr lang="nl-NL" dirty="0" err="1"/>
              <a:t>Isotonic</a:t>
            </a:r>
            <a:r>
              <a:rPr lang="nl-NL" dirty="0"/>
              <a:t> </a:t>
            </a:r>
            <a:r>
              <a:rPr lang="nl-NL" dirty="0" err="1"/>
              <a:t>Contractions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Patellar</a:t>
            </a:r>
            <a:r>
              <a:rPr lang="nl-NL" dirty="0"/>
              <a:t> Tendon Pain: An In-</a:t>
            </a:r>
            <a:r>
              <a:rPr lang="nl-NL" dirty="0" err="1"/>
              <a:t>Season</a:t>
            </a:r>
            <a:r>
              <a:rPr lang="nl-NL" dirty="0"/>
              <a:t> </a:t>
            </a:r>
            <a:r>
              <a:rPr lang="nl-NL" dirty="0" err="1"/>
              <a:t>Randomized</a:t>
            </a:r>
            <a:r>
              <a:rPr lang="nl-NL" dirty="0"/>
              <a:t> </a:t>
            </a:r>
            <a:r>
              <a:rPr lang="nl-NL" dirty="0" err="1"/>
              <a:t>Clinical</a:t>
            </a:r>
            <a:r>
              <a:rPr lang="nl-NL" dirty="0"/>
              <a:t> Trial. </a:t>
            </a:r>
            <a:r>
              <a:rPr lang="nl-NL" dirty="0" err="1"/>
              <a:t>Clin</a:t>
            </a:r>
            <a:r>
              <a:rPr lang="nl-NL" dirty="0"/>
              <a:t> J Sport </a:t>
            </a:r>
            <a:r>
              <a:rPr lang="nl-NL" dirty="0" err="1"/>
              <a:t>Med</a:t>
            </a:r>
            <a:r>
              <a:rPr lang="nl-NL" dirty="0"/>
              <a:t> 2017 May.</a:t>
            </a:r>
          </a:p>
          <a:p>
            <a:r>
              <a:rPr lang="nl-NL" dirty="0"/>
              <a:t>van Ark M, Cook J,L., </a:t>
            </a:r>
            <a:r>
              <a:rPr lang="nl-NL" dirty="0" err="1"/>
              <a:t>Docking</a:t>
            </a:r>
            <a:r>
              <a:rPr lang="nl-NL" dirty="0"/>
              <a:t> S,I., Zwerver J, </a:t>
            </a:r>
            <a:r>
              <a:rPr lang="nl-NL" dirty="0" err="1"/>
              <a:t>Gaida</a:t>
            </a:r>
            <a:r>
              <a:rPr lang="nl-NL" dirty="0"/>
              <a:t> J,E., van den Akker-</a:t>
            </a:r>
            <a:r>
              <a:rPr lang="nl-NL" dirty="0" err="1"/>
              <a:t>Scheek</a:t>
            </a:r>
            <a:r>
              <a:rPr lang="nl-NL" dirty="0"/>
              <a:t> I, et al. Do isometric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isotonic</a:t>
            </a:r>
            <a:r>
              <a:rPr lang="nl-NL" dirty="0"/>
              <a:t> exercise programs </a:t>
            </a:r>
            <a:r>
              <a:rPr lang="nl-NL" dirty="0" err="1"/>
              <a:t>reduce</a:t>
            </a:r>
            <a:r>
              <a:rPr lang="nl-NL" dirty="0"/>
              <a:t> pain in </a:t>
            </a:r>
            <a:r>
              <a:rPr lang="nl-NL" dirty="0" err="1"/>
              <a:t>athletes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patellar</a:t>
            </a:r>
            <a:r>
              <a:rPr lang="nl-NL" dirty="0"/>
              <a:t> </a:t>
            </a:r>
            <a:r>
              <a:rPr lang="nl-NL" dirty="0" err="1"/>
              <a:t>tendinopathy</a:t>
            </a:r>
            <a:r>
              <a:rPr lang="nl-NL" dirty="0"/>
              <a:t> in-</a:t>
            </a:r>
            <a:r>
              <a:rPr lang="nl-NL" dirty="0" err="1"/>
              <a:t>season</a:t>
            </a:r>
            <a:r>
              <a:rPr lang="nl-NL" dirty="0"/>
              <a:t>? A </a:t>
            </a:r>
            <a:r>
              <a:rPr lang="nl-NL" dirty="0" err="1"/>
              <a:t>randomised</a:t>
            </a:r>
            <a:r>
              <a:rPr lang="nl-NL" dirty="0"/>
              <a:t> </a:t>
            </a:r>
            <a:r>
              <a:rPr lang="nl-NL" dirty="0" err="1"/>
              <a:t>clinical</a:t>
            </a:r>
            <a:r>
              <a:rPr lang="nl-NL" dirty="0"/>
              <a:t> trial. Journal of </a:t>
            </a:r>
            <a:r>
              <a:rPr lang="nl-NL" dirty="0" err="1"/>
              <a:t>Science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Medicine</a:t>
            </a:r>
            <a:r>
              <a:rPr lang="nl-NL" dirty="0"/>
              <a:t> in Sport 2016:1-5. </a:t>
            </a:r>
          </a:p>
          <a:p>
            <a:r>
              <a:rPr lang="nl-NL" dirty="0" err="1"/>
              <a:t>Woodley</a:t>
            </a:r>
            <a:r>
              <a:rPr lang="nl-NL" dirty="0"/>
              <a:t> BL, </a:t>
            </a:r>
            <a:r>
              <a:rPr lang="nl-NL" dirty="0" err="1"/>
              <a:t>Newsham</a:t>
            </a:r>
            <a:r>
              <a:rPr lang="nl-NL" dirty="0"/>
              <a:t>-West RJ, Baxter GD. </a:t>
            </a:r>
            <a:r>
              <a:rPr lang="nl-NL" dirty="0" err="1"/>
              <a:t>Chronic</a:t>
            </a:r>
            <a:r>
              <a:rPr lang="nl-NL" dirty="0"/>
              <a:t> </a:t>
            </a:r>
            <a:r>
              <a:rPr lang="nl-NL" dirty="0" err="1"/>
              <a:t>tendinopathy</a:t>
            </a:r>
            <a:r>
              <a:rPr lang="nl-NL" dirty="0"/>
              <a:t>: </a:t>
            </a:r>
            <a:r>
              <a:rPr lang="nl-NL" dirty="0" err="1"/>
              <a:t>effectiveness</a:t>
            </a:r>
            <a:r>
              <a:rPr lang="nl-NL" dirty="0"/>
              <a:t> of </a:t>
            </a:r>
            <a:r>
              <a:rPr lang="nl-NL" dirty="0" err="1"/>
              <a:t>eccentric</a:t>
            </a:r>
            <a:r>
              <a:rPr lang="nl-NL" dirty="0"/>
              <a:t> exercise. British Journal of </a:t>
            </a:r>
            <a:r>
              <a:rPr lang="nl-NL" dirty="0" err="1"/>
              <a:t>Sports</a:t>
            </a:r>
            <a:r>
              <a:rPr lang="nl-NL" dirty="0"/>
              <a:t> </a:t>
            </a:r>
            <a:r>
              <a:rPr lang="nl-NL" dirty="0" err="1"/>
              <a:t>Medicine</a:t>
            </a:r>
            <a:r>
              <a:rPr lang="nl-NL" dirty="0"/>
              <a:t> 2007 /04/01. </a:t>
            </a:r>
          </a:p>
          <a:p>
            <a:r>
              <a:rPr lang="nl-NL" dirty="0"/>
              <a:t>Zwerver J, Kramer I, van den Akker-</a:t>
            </a:r>
            <a:r>
              <a:rPr lang="nl-NL" dirty="0" err="1"/>
              <a:t>Scheek</a:t>
            </a:r>
            <a:r>
              <a:rPr lang="nl-NL" dirty="0"/>
              <a:t> I. De Nederlandse VISA-P </a:t>
            </a:r>
            <a:r>
              <a:rPr lang="nl-NL" dirty="0" err="1"/>
              <a:t>score&amp;nbsp</a:t>
            </a:r>
            <a:r>
              <a:rPr lang="nl-NL" dirty="0"/>
              <a:t>; Meetinstrumenten in de zorg 2009:1-4. </a:t>
            </a:r>
          </a:p>
          <a:p>
            <a:r>
              <a:rPr lang="nl-NL" dirty="0"/>
              <a:t>Zwerver J, Kramer T, van den Akker-</a:t>
            </a:r>
            <a:r>
              <a:rPr lang="nl-NL" dirty="0" err="1"/>
              <a:t>Scheek</a:t>
            </a:r>
            <a:r>
              <a:rPr lang="nl-NL" dirty="0"/>
              <a:t> I. Uitgebreide toelichting van het </a:t>
            </a:r>
            <a:r>
              <a:rPr lang="nl-NL" dirty="0" err="1"/>
              <a:t>meetinstrument&amp;nbsp;Victorian</a:t>
            </a:r>
            <a:r>
              <a:rPr lang="nl-NL" dirty="0"/>
              <a:t> </a:t>
            </a:r>
            <a:r>
              <a:rPr lang="nl-NL" dirty="0" err="1"/>
              <a:t>Institute</a:t>
            </a:r>
            <a:r>
              <a:rPr lang="nl-NL" dirty="0"/>
              <a:t> of Sport Assessment – </a:t>
            </a:r>
            <a:r>
              <a:rPr lang="nl-NL" dirty="0" err="1"/>
              <a:t>Patella</a:t>
            </a:r>
            <a:r>
              <a:rPr lang="nl-NL" dirty="0"/>
              <a:t> score . 2009. URL: https://meetinstrumentenzorg.blob.core.windows.net/test-documents/Instrument4133/VISAP%20form.pdf. </a:t>
            </a:r>
          </a:p>
          <a:p>
            <a:r>
              <a:rPr lang="nl-NL" dirty="0"/>
              <a:t>Zwerver J. </a:t>
            </a:r>
            <a:r>
              <a:rPr lang="nl-NL" dirty="0" err="1"/>
              <a:t>Patellatendinopathie</a:t>
            </a:r>
            <a:r>
              <a:rPr lang="nl-NL" dirty="0"/>
              <a:t> ('</a:t>
            </a:r>
            <a:r>
              <a:rPr lang="nl-NL" dirty="0" err="1"/>
              <a:t>jumper's</a:t>
            </a:r>
            <a:r>
              <a:rPr lang="nl-NL" dirty="0"/>
              <a:t> </a:t>
            </a:r>
            <a:r>
              <a:rPr lang="nl-NL" dirty="0" err="1"/>
              <a:t>knee</a:t>
            </a:r>
            <a:r>
              <a:rPr lang="nl-NL" dirty="0"/>
              <a:t>'); een veelvoorkomende en lastig te behandelen sportblessure | Nederlands Tijdschrift voor Geneeskunde. Universitair Sportmedisch Centrum Groningen, Universitair Medisch Centrum Groningen, Rijksuniversiteit Groningen 2008 18-08-. </a:t>
            </a:r>
          </a:p>
        </p:txBody>
      </p:sp>
    </p:spTree>
    <p:extLst>
      <p:ext uri="{BB962C8B-B14F-4D97-AF65-F5344CB8AC3E}">
        <p14:creationId xmlns:p14="http://schemas.microsoft.com/office/powerpoint/2010/main" val="3159178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4D1AC8-5603-4D40-B120-AEEF794D7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Epidemilogie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585BF45-9EEE-4E0A-A4D7-E93864DB8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PTP komt het vaakst voor bij (top)volleyballers en – basketballers. Mannen &gt; dan vrouwen.</a:t>
            </a:r>
          </a:p>
          <a:p>
            <a:pPr lvl="1"/>
            <a:r>
              <a:rPr lang="nl-NL" dirty="0" err="1"/>
              <a:t>Bisseling</a:t>
            </a:r>
            <a:r>
              <a:rPr lang="nl-NL" dirty="0"/>
              <a:t> (2008): 40% mannelijke volleyballers</a:t>
            </a:r>
          </a:p>
          <a:p>
            <a:pPr lvl="1"/>
            <a:r>
              <a:rPr lang="nl-NL" dirty="0"/>
              <a:t>Zwerver (2008): 34,5% mannelijke / 5,9% vrouwelijke volleyballers</a:t>
            </a:r>
          </a:p>
          <a:p>
            <a:pPr lvl="1"/>
            <a:endParaRPr lang="nl-NL" dirty="0"/>
          </a:p>
          <a:p>
            <a:r>
              <a:rPr lang="nl-NL" dirty="0"/>
              <a:t>Volgens </a:t>
            </a:r>
            <a:r>
              <a:rPr lang="nl-NL" dirty="0" err="1"/>
              <a:t>Bisseling</a:t>
            </a:r>
            <a:r>
              <a:rPr lang="nl-NL" dirty="0"/>
              <a:t> (2008) is geconstateerd dat 67% van de 100 patiënten met PTP, </a:t>
            </a:r>
            <a:r>
              <a:rPr lang="nl-NL" b="1" dirty="0"/>
              <a:t>4 weken </a:t>
            </a:r>
            <a:r>
              <a:rPr lang="nl-NL" dirty="0"/>
              <a:t>lang niet konden trainen of een wedstrijd spelen.</a:t>
            </a:r>
          </a:p>
          <a:p>
            <a:pPr lvl="1"/>
            <a:r>
              <a:rPr lang="nl-NL" dirty="0"/>
              <a:t>33% hiervan 6 </a:t>
            </a:r>
            <a:r>
              <a:rPr lang="nl-NL" dirty="0" err="1"/>
              <a:t>mnd</a:t>
            </a:r>
            <a:r>
              <a:rPr lang="nl-NL" dirty="0"/>
              <a:t> absent</a:t>
            </a:r>
          </a:p>
          <a:p>
            <a:pPr lvl="1"/>
            <a:r>
              <a:rPr lang="nl-NL" dirty="0"/>
              <a:t>18% langer dan 1 jaar</a:t>
            </a:r>
          </a:p>
        </p:txBody>
      </p:sp>
    </p:spTree>
    <p:extLst>
      <p:ext uri="{BB962C8B-B14F-4D97-AF65-F5344CB8AC3E}">
        <p14:creationId xmlns:p14="http://schemas.microsoft.com/office/powerpoint/2010/main" val="3172460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05BD8E-3989-48AE-8CA9-67F10CEF4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Risicofactoren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6532774-F525-4C5E-96B2-CF3B074E6B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7891"/>
          </a:xfrm>
        </p:spPr>
        <p:txBody>
          <a:bodyPr>
            <a:normAutofit/>
          </a:bodyPr>
          <a:lstStyle/>
          <a:p>
            <a:r>
              <a:rPr lang="nl-NL" dirty="0"/>
              <a:t>Oudere leeftijd (leeftijd onbekend)</a:t>
            </a:r>
          </a:p>
          <a:p>
            <a:r>
              <a:rPr lang="nl-NL" dirty="0"/>
              <a:t>Lichaamsmassa</a:t>
            </a:r>
          </a:p>
          <a:p>
            <a:r>
              <a:rPr lang="nl-NL" i="1" dirty="0"/>
              <a:t>Verhoogde middelomtrek</a:t>
            </a:r>
          </a:p>
          <a:p>
            <a:r>
              <a:rPr lang="nl-NL" i="1" dirty="0"/>
              <a:t>Diabetes</a:t>
            </a:r>
          </a:p>
          <a:p>
            <a:r>
              <a:rPr lang="nl-NL" i="1" dirty="0"/>
              <a:t>Hypertensie</a:t>
            </a:r>
          </a:p>
          <a:p>
            <a:r>
              <a:rPr lang="nl-NL" i="1" dirty="0" err="1"/>
              <a:t>Dyslipidemie</a:t>
            </a:r>
            <a:r>
              <a:rPr lang="nl-NL" i="1" dirty="0"/>
              <a:t> </a:t>
            </a:r>
            <a:r>
              <a:rPr lang="nl-NL" dirty="0"/>
              <a:t>(een verstoorde verhouding van vetstoffen (cholesterol) in het bloed)</a:t>
            </a:r>
          </a:p>
          <a:p>
            <a:r>
              <a:rPr lang="nl-NL" dirty="0"/>
              <a:t>Genetische predispositie</a:t>
            </a:r>
          </a:p>
          <a:p>
            <a:endParaRPr lang="nl-NL" dirty="0"/>
          </a:p>
          <a:p>
            <a:r>
              <a:rPr lang="nl-NL" dirty="0"/>
              <a:t>Niet systemische intrinsieke risicofactoren: </a:t>
            </a:r>
            <a:r>
              <a:rPr lang="nl-NL" dirty="0" err="1"/>
              <a:t>spierflexibiltiet</a:t>
            </a:r>
            <a:r>
              <a:rPr lang="nl-NL" dirty="0"/>
              <a:t>, verminderde spierkracht, </a:t>
            </a:r>
            <a:r>
              <a:rPr lang="nl-NL" dirty="0" err="1"/>
              <a:t>gewrichtslaxiteit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sz="2400" dirty="0" err="1"/>
              <a:t>Murtaugh</a:t>
            </a:r>
            <a:r>
              <a:rPr lang="nl-NL" sz="2400" dirty="0"/>
              <a:t> e.a. (2013)</a:t>
            </a:r>
          </a:p>
        </p:txBody>
      </p:sp>
    </p:spTree>
    <p:extLst>
      <p:ext uri="{BB962C8B-B14F-4D97-AF65-F5344CB8AC3E}">
        <p14:creationId xmlns:p14="http://schemas.microsoft.com/office/powerpoint/2010/main" val="3517368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patellapees (1)">
            <a:extLst>
              <a:ext uri="{FF2B5EF4-FFF2-40B4-BE49-F238E27FC236}">
                <a16:creationId xmlns:a16="http://schemas.microsoft.com/office/drawing/2014/main" id="{AC5253E5-AA81-4114-88D1-3E47C28853E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1184" y="0"/>
            <a:ext cx="2564733" cy="279065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7F27B1F-D511-4E13-9D07-13AB8100B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Symptomen/Histologie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6F7E52B-7DCB-4DE1-B8C4-184A551A7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nl-NL" dirty="0"/>
              <a:t>Pijn gebied zie afbeelding </a:t>
            </a:r>
            <a:r>
              <a:rPr lang="nl-NL" dirty="0">
                <a:sym typeface="Wingdings" panose="05000000000000000000" pitchFamily="2" charset="2"/>
              </a:rPr>
              <a:t>druk pijn</a:t>
            </a:r>
          </a:p>
          <a:p>
            <a:r>
              <a:rPr lang="nl-NL" dirty="0">
                <a:sym typeface="Wingdings" panose="05000000000000000000" pitchFamily="2" charset="2"/>
              </a:rPr>
              <a:t>Soms lokale zwelling zichtbaar</a:t>
            </a:r>
            <a:endParaRPr lang="nl-NL" dirty="0"/>
          </a:p>
          <a:p>
            <a:r>
              <a:rPr lang="nl-NL" dirty="0"/>
              <a:t>Explosief </a:t>
            </a:r>
            <a:r>
              <a:rPr lang="nl-NL" dirty="0" err="1"/>
              <a:t>extenderen</a:t>
            </a:r>
            <a:r>
              <a:rPr lang="nl-NL" dirty="0"/>
              <a:t> van het art. </a:t>
            </a:r>
            <a:r>
              <a:rPr lang="nl-NL" dirty="0" err="1"/>
              <a:t>genu</a:t>
            </a:r>
            <a:r>
              <a:rPr lang="nl-NL" dirty="0"/>
              <a:t> (</a:t>
            </a:r>
            <a:r>
              <a:rPr lang="nl-NL" dirty="0" err="1"/>
              <a:t>quadricpes</a:t>
            </a:r>
            <a:r>
              <a:rPr lang="nl-NL" dirty="0"/>
              <a:t>) zoals springen. Geeft vaak stekende pijn.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b="1" dirty="0"/>
              <a:t>Histologie</a:t>
            </a:r>
          </a:p>
          <a:p>
            <a:pPr marL="0" indent="0">
              <a:buNone/>
            </a:pPr>
            <a:r>
              <a:rPr lang="nl-NL" dirty="0"/>
              <a:t>Microscopisch onderzoek: </a:t>
            </a:r>
          </a:p>
          <a:p>
            <a:r>
              <a:rPr lang="nl-NL" dirty="0"/>
              <a:t>bij </a:t>
            </a:r>
            <a:r>
              <a:rPr lang="nl-NL" dirty="0" err="1"/>
              <a:t>tendinopathie</a:t>
            </a:r>
            <a:r>
              <a:rPr lang="nl-NL" dirty="0"/>
              <a:t> zijn er ongeorganiseerde collageenvezels. </a:t>
            </a:r>
          </a:p>
          <a:p>
            <a:r>
              <a:rPr lang="nl-NL" dirty="0"/>
              <a:t>Collageen is verstoord, collageenvezels zijn dunner en normale structuur is verloren gegaan.</a:t>
            </a:r>
          </a:p>
          <a:p>
            <a:r>
              <a:rPr lang="nl-NL" dirty="0"/>
              <a:t>Neovascularisatie te zien in de pees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i="1" dirty="0"/>
              <a:t>Fredberg e.a. (2008)</a:t>
            </a:r>
          </a:p>
        </p:txBody>
      </p:sp>
    </p:spTree>
    <p:extLst>
      <p:ext uri="{BB962C8B-B14F-4D97-AF65-F5344CB8AC3E}">
        <p14:creationId xmlns:p14="http://schemas.microsoft.com/office/powerpoint/2010/main" val="976069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1EC24B-0378-4783-A503-7AEBE171B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Diagnose PTP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B3FB307-C9EC-49C0-82D0-50020A908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Pijn locatie </a:t>
            </a:r>
            <a:r>
              <a:rPr lang="nl-NL" dirty="0" err="1"/>
              <a:t>patella</a:t>
            </a:r>
            <a:r>
              <a:rPr lang="nl-NL" dirty="0"/>
              <a:t> / palpatie pijn</a:t>
            </a:r>
          </a:p>
          <a:p>
            <a:r>
              <a:rPr lang="nl-NL" dirty="0"/>
              <a:t>Pijn tijdens trap aflopen (excentrisch, aangedane been eerst)</a:t>
            </a:r>
          </a:p>
          <a:p>
            <a:r>
              <a:rPr lang="nl-NL" dirty="0"/>
              <a:t>Pijn bij strekken van de knie zonder gewricht er op te zetten</a:t>
            </a:r>
          </a:p>
          <a:p>
            <a:r>
              <a:rPr lang="nl-NL" dirty="0"/>
              <a:t>Pijn bij </a:t>
            </a:r>
            <a:r>
              <a:rPr lang="nl-NL" dirty="0" err="1"/>
              <a:t>lunge</a:t>
            </a:r>
            <a:r>
              <a:rPr lang="nl-NL" dirty="0"/>
              <a:t> (aangedane been voor)</a:t>
            </a:r>
          </a:p>
          <a:p>
            <a:r>
              <a:rPr lang="nl-NL" dirty="0"/>
              <a:t>Pijn bij hurken / </a:t>
            </a:r>
            <a:r>
              <a:rPr lang="nl-NL" dirty="0" err="1"/>
              <a:t>squat</a:t>
            </a:r>
            <a:endParaRPr lang="nl-NL" dirty="0"/>
          </a:p>
          <a:p>
            <a:r>
              <a:rPr lang="nl-NL" dirty="0"/>
              <a:t>Gedurende of direct pijn na het doen van 10 sprongetjes/hupjes op 1 been</a:t>
            </a:r>
          </a:p>
          <a:p>
            <a:r>
              <a:rPr lang="nl-NL" dirty="0"/>
              <a:t>VISA-P vragenlijst </a:t>
            </a:r>
            <a:r>
              <a:rPr lang="nl-NL" dirty="0">
                <a:sym typeface="Wingdings" panose="05000000000000000000" pitchFamily="2" charset="2"/>
              </a:rPr>
              <a:t> 0-100, hoe lager de score hoe meer pijnklachten knie (zie volgende dia)</a:t>
            </a:r>
            <a:endParaRPr lang="nl-NL" dirty="0"/>
          </a:p>
          <a:p>
            <a:endParaRPr lang="nl-NL" dirty="0"/>
          </a:p>
          <a:p>
            <a:pPr marL="0" indent="0">
              <a:buNone/>
            </a:pPr>
            <a:r>
              <a:rPr lang="nl-NL" sz="2000" i="1" dirty="0"/>
              <a:t>Zwerver e.a. (2009)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13592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09511B-6791-4C22-85BD-8E7F19B85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VISA-P vragenlijst</a:t>
            </a:r>
            <a:br>
              <a:rPr lang="nl-NL" dirty="0"/>
            </a:br>
            <a:r>
              <a:rPr lang="nl-NL" dirty="0"/>
              <a:t>(</a:t>
            </a:r>
            <a:r>
              <a:rPr lang="nl-NL" dirty="0" err="1"/>
              <a:t>Victorian</a:t>
            </a:r>
            <a:r>
              <a:rPr lang="nl-NL" dirty="0"/>
              <a:t> </a:t>
            </a:r>
            <a:r>
              <a:rPr lang="nl-NL" dirty="0" err="1"/>
              <a:t>Institute</a:t>
            </a:r>
            <a:r>
              <a:rPr lang="nl-NL" dirty="0"/>
              <a:t> of Sport Assessment – </a:t>
            </a:r>
            <a:r>
              <a:rPr lang="nl-NL" dirty="0" err="1"/>
              <a:t>Patella</a:t>
            </a:r>
            <a:r>
              <a:rPr lang="nl-NL" dirty="0"/>
              <a:t> score)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753F0601-6FCB-4661-B5DA-ADED92AE0C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4082" y="2171033"/>
            <a:ext cx="3506412" cy="4559886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6AB5041A-67C7-4141-B28B-B51DAFCD1B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8886" y="2303380"/>
            <a:ext cx="3940125" cy="3486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947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E4ADAA-E997-4E12-BF01-1AB3C6DC9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Krachten op een </a:t>
            </a:r>
            <a:r>
              <a:rPr lang="nl-NL" dirty="0" err="1"/>
              <a:t>patellapees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78EF933-1C00-4D48-8FF7-8051CCD0D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1666"/>
            <a:ext cx="10515600" cy="50163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/>
              <a:t>Kracht = newton (N). 1kg = 10 N, 1000 N – 1 kilonewton (</a:t>
            </a:r>
            <a:r>
              <a:rPr lang="nl-NL" dirty="0" err="1"/>
              <a:t>kN</a:t>
            </a:r>
            <a:r>
              <a:rPr lang="nl-NL" dirty="0"/>
              <a:t>) (100kg)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sz="2000" dirty="0"/>
              <a:t>Khan e.a. (1998)</a:t>
            </a:r>
          </a:p>
          <a:p>
            <a:pPr marL="0" indent="0">
              <a:buNone/>
            </a:pPr>
            <a:endParaRPr lang="nl-NL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89188CA5-0B39-4856-A097-8990A8B6C2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743450"/>
              </p:ext>
            </p:extLst>
          </p:nvPr>
        </p:nvGraphicFramePr>
        <p:xfrm>
          <a:off x="838200" y="2532424"/>
          <a:ext cx="9117261" cy="3467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9087">
                  <a:extLst>
                    <a:ext uri="{9D8B030D-6E8A-4147-A177-3AD203B41FA5}">
                      <a16:colId xmlns:a16="http://schemas.microsoft.com/office/drawing/2014/main" val="2450829460"/>
                    </a:ext>
                  </a:extLst>
                </a:gridCol>
                <a:gridCol w="3039087">
                  <a:extLst>
                    <a:ext uri="{9D8B030D-6E8A-4147-A177-3AD203B41FA5}">
                      <a16:colId xmlns:a16="http://schemas.microsoft.com/office/drawing/2014/main" val="3887661217"/>
                    </a:ext>
                  </a:extLst>
                </a:gridCol>
                <a:gridCol w="3039087">
                  <a:extLst>
                    <a:ext uri="{9D8B030D-6E8A-4147-A177-3AD203B41FA5}">
                      <a16:colId xmlns:a16="http://schemas.microsoft.com/office/drawing/2014/main" val="3736120113"/>
                    </a:ext>
                  </a:extLst>
                </a:gridCol>
              </a:tblGrid>
              <a:tr h="420282">
                <a:tc>
                  <a:txBody>
                    <a:bodyPr/>
                    <a:lstStyle/>
                    <a:p>
                      <a:r>
                        <a:rPr lang="nl-NL" b="1" dirty="0"/>
                        <a:t>Activiteit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Kracht in </a:t>
                      </a:r>
                      <a:r>
                        <a:rPr lang="nl-NL" dirty="0" err="1"/>
                        <a:t>kN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Kracht in kg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0021802"/>
                  </a:ext>
                </a:extLst>
              </a:tr>
              <a:tr h="420282">
                <a:tc>
                  <a:txBody>
                    <a:bodyPr/>
                    <a:lstStyle/>
                    <a:p>
                      <a:r>
                        <a:rPr lang="nl-NL" dirty="0"/>
                        <a:t>Lopen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0,5 </a:t>
                      </a:r>
                      <a:r>
                        <a:rPr lang="nl-NL" dirty="0" err="1"/>
                        <a:t>kN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50 kg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7215678"/>
                  </a:ext>
                </a:extLst>
              </a:tr>
              <a:tr h="420282">
                <a:tc>
                  <a:txBody>
                    <a:bodyPr/>
                    <a:lstStyle/>
                    <a:p>
                      <a:r>
                        <a:rPr lang="nl-NL" dirty="0"/>
                        <a:t>Landing vanuit sprong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8 </a:t>
                      </a:r>
                      <a:r>
                        <a:rPr lang="nl-NL" dirty="0" err="1"/>
                        <a:t>kN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800 kg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67580"/>
                  </a:ext>
                </a:extLst>
              </a:tr>
              <a:tr h="420282">
                <a:tc>
                  <a:txBody>
                    <a:bodyPr/>
                    <a:lstStyle/>
                    <a:p>
                      <a:r>
                        <a:rPr lang="nl-NL" dirty="0"/>
                        <a:t>Hardlopen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9 </a:t>
                      </a:r>
                      <a:r>
                        <a:rPr lang="nl-NL" dirty="0" err="1"/>
                        <a:t>kN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900 kg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0707125"/>
                  </a:ext>
                </a:extLst>
              </a:tr>
              <a:tr h="735493">
                <a:tc>
                  <a:txBody>
                    <a:bodyPr/>
                    <a:lstStyle/>
                    <a:p>
                      <a:r>
                        <a:rPr lang="nl-NL" dirty="0"/>
                        <a:t>Gewichtheffen competitie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14,5 </a:t>
                      </a:r>
                      <a:r>
                        <a:rPr lang="nl-NL" dirty="0" err="1"/>
                        <a:t>kN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1450 kg (17x lichaamsgewicht)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5053563"/>
                  </a:ext>
                </a:extLst>
              </a:tr>
              <a:tr h="1050704">
                <a:tc>
                  <a:txBody>
                    <a:bodyPr/>
                    <a:lstStyle/>
                    <a:p>
                      <a:r>
                        <a:rPr lang="nl-NL" dirty="0"/>
                        <a:t>Totaal krachten </a:t>
                      </a:r>
                      <a:r>
                        <a:rPr lang="nl-NL" dirty="0" err="1"/>
                        <a:t>patellepees</a:t>
                      </a:r>
                      <a:r>
                        <a:rPr lang="nl-NL" dirty="0"/>
                        <a:t> volgens </a:t>
                      </a:r>
                      <a:r>
                        <a:rPr lang="nl-NL" dirty="0" err="1"/>
                        <a:t>Horschig</a:t>
                      </a:r>
                      <a:r>
                        <a:rPr lang="nl-NL" dirty="0"/>
                        <a:t> e.a. (2018)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10 – 15 </a:t>
                      </a:r>
                      <a:r>
                        <a:rPr lang="nl-NL" dirty="0" err="1"/>
                        <a:t>kN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1000 kg – 1500 kg (13 – 19 x lichaamsgewicht)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9310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7460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475433-214A-45E9-876E-B8E8676C0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EC33CB3-5262-4E2C-BB00-8BECC355B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i="1" dirty="0"/>
              <a:t>Volgens Khan e.a. (1998) blijkt uit een onderzoek met 16-18 basketbalspelers dat deze gemiddeld 70 keer springen met een verticaal component. Bij elke grondreactie levert dit een kracht op de </a:t>
            </a:r>
            <a:r>
              <a:rPr lang="nl-NL" i="1" dirty="0" err="1"/>
              <a:t>patellapees</a:t>
            </a:r>
            <a:r>
              <a:rPr lang="nl-NL" i="1" dirty="0"/>
              <a:t> dat ongeveer 6-8 keer het lichaamsgewicht is. Sportactiviteiten kunnen dus een hoge spanning opleggen. Dit is genoeg om vezelfracturen in de pees te veroorzaken (Khan e.a. 1998)</a:t>
            </a:r>
          </a:p>
          <a:p>
            <a:endParaRPr lang="nl-NL" dirty="0"/>
          </a:p>
          <a:p>
            <a:r>
              <a:rPr lang="nl-NL" dirty="0"/>
              <a:t>8x80kg = 640 kg (6,4 </a:t>
            </a:r>
            <a:r>
              <a:rPr lang="nl-NL" dirty="0" err="1"/>
              <a:t>kN</a:t>
            </a:r>
            <a:r>
              <a:rPr lang="nl-NL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3773184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249</TotalTime>
  <Words>2282</Words>
  <Application>Microsoft Office PowerPoint</Application>
  <PresentationFormat>Breedbeeld</PresentationFormat>
  <Paragraphs>215</Paragraphs>
  <Slides>21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21</vt:i4>
      </vt:variant>
    </vt:vector>
  </HeadingPairs>
  <TitlesOfParts>
    <vt:vector size="28" baseType="lpstr">
      <vt:lpstr>Arial</vt:lpstr>
      <vt:lpstr>Calibri</vt:lpstr>
      <vt:lpstr>Times New Roman</vt:lpstr>
      <vt:lpstr>Trebuchet MS</vt:lpstr>
      <vt:lpstr>Wingdings</vt:lpstr>
      <vt:lpstr>Wingdings 3</vt:lpstr>
      <vt:lpstr>Facet</vt:lpstr>
      <vt:lpstr>Patellatendinopathie (Jumpers knee)</vt:lpstr>
      <vt:lpstr>Inhoudsopgaven</vt:lpstr>
      <vt:lpstr>Epidemilogie</vt:lpstr>
      <vt:lpstr>Risicofactoren</vt:lpstr>
      <vt:lpstr>Symptomen/Histologie</vt:lpstr>
      <vt:lpstr>Diagnose PTP</vt:lpstr>
      <vt:lpstr>VISA-P vragenlijst (Victorian Institute of Sport Assessment – Patella score)</vt:lpstr>
      <vt:lpstr>Krachten op een patellapees</vt:lpstr>
      <vt:lpstr>PowerPoint-presentatie</vt:lpstr>
      <vt:lpstr>Peesbelasting/training bij PTP</vt:lpstr>
      <vt:lpstr>Isometrische oefeningen</vt:lpstr>
      <vt:lpstr>Conclusie</vt:lpstr>
      <vt:lpstr>Behandeling bij PTP</vt:lpstr>
      <vt:lpstr>Studie (RCT): van Ark e.a. (2016)</vt:lpstr>
      <vt:lpstr>Resultaten</vt:lpstr>
      <vt:lpstr>Conclusie</vt:lpstr>
      <vt:lpstr>Studie (cross over studie): Rio e.a. (2017)</vt:lpstr>
      <vt:lpstr>Resultaten</vt:lpstr>
      <vt:lpstr>PowerPoint-presentatie</vt:lpstr>
      <vt:lpstr>Conclusie</vt:lpstr>
      <vt:lpstr>Literatuur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tom kijk in de vegte</dc:creator>
  <cp:lastModifiedBy>tom kijk in de vegte</cp:lastModifiedBy>
  <cp:revision>28</cp:revision>
  <dcterms:created xsi:type="dcterms:W3CDTF">2018-04-05T08:06:06Z</dcterms:created>
  <dcterms:modified xsi:type="dcterms:W3CDTF">2018-04-16T11:38:24Z</dcterms:modified>
</cp:coreProperties>
</file>